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9298db5b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99298db5b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9298db5b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99298db5b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9298db5b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99298db5b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93333cf77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93333cf77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first image we see the 10 most and least </a:t>
            </a:r>
            <a:r>
              <a:rPr lang="en"/>
              <a:t>frequent</a:t>
            </a:r>
            <a:r>
              <a:rPr lang="en"/>
              <a:t> words and their frequencies. We also see the f</a:t>
            </a:r>
            <a:r>
              <a:rPr lang="en"/>
              <a:t>requencies of words in a corpus is inversely proportional to their ranks.In simpler terms, if we rank all words by their frequency of occurrence, the most common (e.g Show) word appear approximately twice as often as the second most common word (e.g arrow) and so on. And it is also supported by the Log-Log Curve. The curve is about a straight line which indicates that the data follows Zipf's Law. This implies that a small number of words are very common, while the majority of words are rare.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3333cf77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93333cf77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 gives us </a:t>
            </a:r>
            <a:r>
              <a:rPr lang="en"/>
              <a:t>insights into how words are represented in a high-dimensional space. Here we tried Glove and Word2Vec and In each case each word is associated with a 50-dimensional vector. Here , we visualize the embeddings in a 2D space using t-SNE dimensionality reduction </a:t>
            </a:r>
            <a:r>
              <a:rPr lang="en"/>
              <a:t>technique</a:t>
            </a:r>
            <a:r>
              <a:rPr lang="en"/>
              <a:t> (t-distributed Stochastic Neighbor Embedding). In this space, each dimension captures a certain aspect of the word's meaning or context. Words are scattered in the 2D space, providing a visual representation of the relationships between words based on their embeddings. In the plot, words that are in </a:t>
            </a:r>
            <a:r>
              <a:rPr lang="en">
                <a:solidFill>
                  <a:schemeClr val="dk1"/>
                </a:solidFill>
              </a:rPr>
              <a:t>similar </a:t>
            </a:r>
            <a:r>
              <a:rPr lang="en"/>
              <a:t>meaning or frequently co-occur in medical contexts are positioned closely together, while dissimilar words are farther apart.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92315f7fc5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92315f7fc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93333cf77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93333cf7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3333cf77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3333cf77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93333cf77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93333cf77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93333cf77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93333cf77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2315f7fc5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2315f7fc5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3333cf77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3333cf7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3333cf77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3333cf77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93333cf77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93333cf77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93333cf77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93333cf77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2315f7fc5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2315f7fc5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2315f7fc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2315f7fc5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3333cf7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93333cf7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9298db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9298db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99298db5b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99298db5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9298db5b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99298db5b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99298db5b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99298db5b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20" Type="http://schemas.openxmlformats.org/officeDocument/2006/relationships/hyperlink" Target="https://www.zotero.org/google-docs/?otxwtP" TargetMode="External"/><Relationship Id="rId22" Type="http://schemas.openxmlformats.org/officeDocument/2006/relationships/hyperlink" Target="https://www.zotero.org/google-docs/?otxwtP" TargetMode="External"/><Relationship Id="rId21" Type="http://schemas.openxmlformats.org/officeDocument/2006/relationships/hyperlink" Target="https://www.zotero.org/google-docs/?otxwtP" TargetMode="External"/><Relationship Id="rId24" Type="http://schemas.openxmlformats.org/officeDocument/2006/relationships/hyperlink" Target="https://www.zotero.org/google-docs/?otxwtP" TargetMode="External"/><Relationship Id="rId23" Type="http://schemas.openxmlformats.org/officeDocument/2006/relationships/hyperlink" Target="https://www.zotero.org/google-docs/?otxwtP" TargetMode="External"/><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zotero.org/google-docs/?otxwtP" TargetMode="External"/><Relationship Id="rId4" Type="http://schemas.openxmlformats.org/officeDocument/2006/relationships/hyperlink" Target="https://www.zotero.org/google-docs/?otxwtP" TargetMode="External"/><Relationship Id="rId9" Type="http://schemas.openxmlformats.org/officeDocument/2006/relationships/hyperlink" Target="https://www.zotero.org/google-docs/?otxwtP" TargetMode="External"/><Relationship Id="rId26" Type="http://schemas.openxmlformats.org/officeDocument/2006/relationships/hyperlink" Target="https://www.zotero.org/google-docs/?otxwtP" TargetMode="External"/><Relationship Id="rId25" Type="http://schemas.openxmlformats.org/officeDocument/2006/relationships/hyperlink" Target="https://www.zotero.org/google-docs/?otxwtP" TargetMode="External"/><Relationship Id="rId28" Type="http://schemas.openxmlformats.org/officeDocument/2006/relationships/hyperlink" Target="https://www.zotero.org/google-docs/?otxwtP" TargetMode="External"/><Relationship Id="rId27" Type="http://schemas.openxmlformats.org/officeDocument/2006/relationships/hyperlink" Target="https://www.zotero.org/google-docs/?otxwtP" TargetMode="External"/><Relationship Id="rId5" Type="http://schemas.openxmlformats.org/officeDocument/2006/relationships/hyperlink" Target="https://doi.org/10.1007/978-3-030-01364-6_20" TargetMode="External"/><Relationship Id="rId6" Type="http://schemas.openxmlformats.org/officeDocument/2006/relationships/hyperlink" Target="https://www.zotero.org/google-docs/?otxwtP" TargetMode="External"/><Relationship Id="rId29" Type="http://schemas.openxmlformats.org/officeDocument/2006/relationships/hyperlink" Target="https://www.zotero.org/google-docs/?otxwtP" TargetMode="External"/><Relationship Id="rId7" Type="http://schemas.openxmlformats.org/officeDocument/2006/relationships/hyperlink" Target="https://www.zotero.org/google-docs/?otxwtP" TargetMode="External"/><Relationship Id="rId8" Type="http://schemas.openxmlformats.org/officeDocument/2006/relationships/hyperlink" Target="https://www.zotero.org/google-docs/?otxwtP" TargetMode="External"/><Relationship Id="rId31" Type="http://schemas.openxmlformats.org/officeDocument/2006/relationships/hyperlink" Target="https://www.zotero.org/google-docs/?otxwtP" TargetMode="External"/><Relationship Id="rId30" Type="http://schemas.openxmlformats.org/officeDocument/2006/relationships/hyperlink" Target="https://www.zotero.org/google-docs/?otxwtP" TargetMode="External"/><Relationship Id="rId11" Type="http://schemas.openxmlformats.org/officeDocument/2006/relationships/hyperlink" Target="https://www.zotero.org/google-docs/?otxwtP" TargetMode="External"/><Relationship Id="rId33" Type="http://schemas.openxmlformats.org/officeDocument/2006/relationships/hyperlink" Target="https://www.zotero.org/google-docs/?otxwtP" TargetMode="External"/><Relationship Id="rId10" Type="http://schemas.openxmlformats.org/officeDocument/2006/relationships/hyperlink" Target="https://www.zotero.org/google-docs/?otxwtP" TargetMode="External"/><Relationship Id="rId32" Type="http://schemas.openxmlformats.org/officeDocument/2006/relationships/hyperlink" Target="https://www.zotero.org/google-docs/?otxwtP" TargetMode="External"/><Relationship Id="rId13" Type="http://schemas.openxmlformats.org/officeDocument/2006/relationships/hyperlink" Target="https://www.zotero.org/google-docs/?otxwtP" TargetMode="External"/><Relationship Id="rId35" Type="http://schemas.openxmlformats.org/officeDocument/2006/relationships/hyperlink" Target="https://www.zotero.org/google-docs/?otxwtP" TargetMode="External"/><Relationship Id="rId12" Type="http://schemas.openxmlformats.org/officeDocument/2006/relationships/hyperlink" Target="https://www.zotero.org/google-docs/?otxwtP" TargetMode="External"/><Relationship Id="rId34" Type="http://schemas.openxmlformats.org/officeDocument/2006/relationships/hyperlink" Target="https://www.zotero.org/google-docs/?otxwtP" TargetMode="External"/><Relationship Id="rId15" Type="http://schemas.openxmlformats.org/officeDocument/2006/relationships/hyperlink" Target="https://www.zotero.org/google-docs/?otxwtP" TargetMode="External"/><Relationship Id="rId37" Type="http://schemas.openxmlformats.org/officeDocument/2006/relationships/hyperlink" Target="https://www.zotero.org/google-docs/?otxwtP" TargetMode="External"/><Relationship Id="rId14" Type="http://schemas.openxmlformats.org/officeDocument/2006/relationships/hyperlink" Target="https://www.zotero.org/google-docs/?otxwtP" TargetMode="External"/><Relationship Id="rId36" Type="http://schemas.openxmlformats.org/officeDocument/2006/relationships/hyperlink" Target="https://www.zotero.org/google-docs/?otxwtP" TargetMode="External"/><Relationship Id="rId17" Type="http://schemas.openxmlformats.org/officeDocument/2006/relationships/hyperlink" Target="https://www.zotero.org/google-docs/?otxwtP" TargetMode="External"/><Relationship Id="rId16" Type="http://schemas.openxmlformats.org/officeDocument/2006/relationships/hyperlink" Target="https://www.zotero.org/google-docs/?otxwtP" TargetMode="External"/><Relationship Id="rId38" Type="http://schemas.openxmlformats.org/officeDocument/2006/relationships/hyperlink" Target="https://doi.org/10.1016/j.neucom.2023.126287" TargetMode="External"/><Relationship Id="rId19" Type="http://schemas.openxmlformats.org/officeDocument/2006/relationships/hyperlink" Target="https://www.zotero.org/google-docs/?otxwtP" TargetMode="External"/><Relationship Id="rId18" Type="http://schemas.openxmlformats.org/officeDocument/2006/relationships/hyperlink" Target="https://www.zotero.org/google-docs/?otxwt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0.jpg"/><Relationship Id="rId5" Type="http://schemas.openxmlformats.org/officeDocument/2006/relationships/image" Target="../media/image8.jpg"/><Relationship Id="rId6" Type="http://schemas.openxmlformats.org/officeDocument/2006/relationships/image" Target="../media/image2.pn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4972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30- </a:t>
            </a:r>
            <a:r>
              <a:rPr lang="en"/>
              <a:t>Medical Image Captioning System</a:t>
            </a:r>
            <a:endParaRPr/>
          </a:p>
        </p:txBody>
      </p:sp>
      <p:sp>
        <p:nvSpPr>
          <p:cNvPr id="278" name="Google Shape;278;p13"/>
          <p:cNvSpPr txBox="1"/>
          <p:nvPr>
            <p:ph idx="1" type="subTitle"/>
          </p:nvPr>
        </p:nvSpPr>
        <p:spPr>
          <a:xfrm>
            <a:off x="824000" y="3486725"/>
            <a:ext cx="4255500" cy="1466400"/>
          </a:xfrm>
          <a:prstGeom prst="rect">
            <a:avLst/>
          </a:prstGeom>
        </p:spPr>
        <p:txBody>
          <a:bodyPr anchorCtr="0" anchor="t" bIns="91425" lIns="91425" spcFirstLastPara="1" rIns="91425" wrap="square" tIns="91425">
            <a:normAutofit fontScale="77500" lnSpcReduction="10000"/>
          </a:bodyPr>
          <a:lstStyle/>
          <a:p>
            <a:pPr indent="0" lvl="0" marL="0" rtl="0" algn="l">
              <a:lnSpc>
                <a:spcPct val="200000"/>
              </a:lnSpc>
              <a:spcBef>
                <a:spcPts val="0"/>
              </a:spcBef>
              <a:spcAft>
                <a:spcPts val="0"/>
              </a:spcAft>
              <a:buNone/>
            </a:pPr>
            <a:r>
              <a:rPr lang="en"/>
              <a:t>Team Members</a:t>
            </a:r>
            <a:endParaRPr/>
          </a:p>
          <a:p>
            <a:pPr indent="-307340" lvl="0" marL="457200" rtl="0" algn="l">
              <a:lnSpc>
                <a:spcPct val="200000"/>
              </a:lnSpc>
              <a:spcBef>
                <a:spcPts val="0"/>
              </a:spcBef>
              <a:spcAft>
                <a:spcPts val="0"/>
              </a:spcAft>
              <a:buSzPct val="100000"/>
              <a:buAutoNum type="arabicPeriod"/>
            </a:pPr>
            <a:r>
              <a:rPr b="1" lang="en"/>
              <a:t>Aline</a:t>
            </a:r>
            <a:r>
              <a:rPr lang="en"/>
              <a:t> Uchoa de Araujo - 2207844</a:t>
            </a:r>
            <a:endParaRPr/>
          </a:p>
          <a:p>
            <a:pPr indent="-307340" lvl="0" marL="457200" rtl="0" algn="l">
              <a:lnSpc>
                <a:spcPct val="200000"/>
              </a:lnSpc>
              <a:spcBef>
                <a:spcPts val="0"/>
              </a:spcBef>
              <a:spcAft>
                <a:spcPts val="0"/>
              </a:spcAft>
              <a:buSzPct val="100000"/>
              <a:buAutoNum type="arabicPeriod"/>
            </a:pPr>
            <a:r>
              <a:rPr b="1" lang="en"/>
              <a:t>Joona</a:t>
            </a:r>
            <a:r>
              <a:rPr lang="en"/>
              <a:t> Kontiokoski</a:t>
            </a:r>
            <a:endParaRPr/>
          </a:p>
          <a:p>
            <a:pPr indent="-307340" lvl="0" marL="457200" rtl="0" algn="l">
              <a:lnSpc>
                <a:spcPct val="200000"/>
              </a:lnSpc>
              <a:spcBef>
                <a:spcPts val="0"/>
              </a:spcBef>
              <a:spcAft>
                <a:spcPts val="0"/>
              </a:spcAft>
              <a:buSzPct val="100000"/>
              <a:buAutoNum type="arabicPeriod"/>
            </a:pPr>
            <a:r>
              <a:rPr lang="en"/>
              <a:t>Mohammad Azizul </a:t>
            </a:r>
            <a:r>
              <a:rPr b="1" lang="en"/>
              <a:t>Kawser</a:t>
            </a:r>
            <a:r>
              <a:rPr lang="en"/>
              <a:t> - 2207846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2"/>
          <p:cNvSpPr txBox="1"/>
          <p:nvPr>
            <p:ph idx="1" type="body"/>
          </p:nvPr>
        </p:nvSpPr>
        <p:spPr>
          <a:xfrm>
            <a:off x="5230825" y="3611550"/>
            <a:ext cx="3824400" cy="95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Test Image 6:</a:t>
            </a:r>
            <a:endParaRPr b="1"/>
          </a:p>
          <a:p>
            <a:pPr indent="0" lvl="0" marL="0" rtl="0" algn="l">
              <a:spcBef>
                <a:spcPts val="1200"/>
              </a:spcBef>
              <a:spcAft>
                <a:spcPts val="0"/>
              </a:spcAft>
              <a:buNone/>
            </a:pPr>
            <a:r>
              <a:rPr lang="en"/>
              <a:t>Original: ct scan shows welldefined cystic mass pelvis</a:t>
            </a:r>
            <a:endParaRPr/>
          </a:p>
          <a:p>
            <a:pPr indent="0" lvl="0" marL="0" rtl="0" algn="l">
              <a:spcBef>
                <a:spcPts val="1200"/>
              </a:spcBef>
              <a:spcAft>
                <a:spcPts val="1200"/>
              </a:spcAft>
              <a:buNone/>
            </a:pPr>
            <a:r>
              <a:rPr lang="en"/>
              <a:t>Generated: postoperative ct scan showing bilateral right lung</a:t>
            </a:r>
            <a:endParaRPr/>
          </a:p>
        </p:txBody>
      </p:sp>
      <p:pic>
        <p:nvPicPr>
          <p:cNvPr id="382" name="Google Shape;382;p22"/>
          <p:cNvPicPr preferRelativeResize="0"/>
          <p:nvPr/>
        </p:nvPicPr>
        <p:blipFill>
          <a:blip r:embed="rId3">
            <a:alphaModFix/>
          </a:blip>
          <a:stretch>
            <a:fillRect/>
          </a:stretch>
        </p:blipFill>
        <p:spPr>
          <a:xfrm>
            <a:off x="5424225" y="813850"/>
            <a:ext cx="2830775" cy="2868175"/>
          </a:xfrm>
          <a:prstGeom prst="rect">
            <a:avLst/>
          </a:prstGeom>
          <a:noFill/>
          <a:ln>
            <a:noFill/>
          </a:ln>
        </p:spPr>
      </p:pic>
      <p:pic>
        <p:nvPicPr>
          <p:cNvPr id="383" name="Google Shape;383;p22"/>
          <p:cNvPicPr preferRelativeResize="0"/>
          <p:nvPr/>
        </p:nvPicPr>
        <p:blipFill>
          <a:blip r:embed="rId4">
            <a:alphaModFix/>
          </a:blip>
          <a:stretch>
            <a:fillRect/>
          </a:stretch>
        </p:blipFill>
        <p:spPr>
          <a:xfrm>
            <a:off x="1706850" y="886600"/>
            <a:ext cx="2594325" cy="2658800"/>
          </a:xfrm>
          <a:prstGeom prst="rect">
            <a:avLst/>
          </a:prstGeom>
          <a:noFill/>
          <a:ln>
            <a:noFill/>
          </a:ln>
        </p:spPr>
      </p:pic>
      <p:sp>
        <p:nvSpPr>
          <p:cNvPr id="384" name="Google Shape;384;p22"/>
          <p:cNvSpPr txBox="1"/>
          <p:nvPr>
            <p:ph idx="1" type="body"/>
          </p:nvPr>
        </p:nvSpPr>
        <p:spPr>
          <a:xfrm>
            <a:off x="1362575" y="3492475"/>
            <a:ext cx="3667500" cy="95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Test Image 5:</a:t>
            </a:r>
            <a:endParaRPr b="1"/>
          </a:p>
          <a:p>
            <a:pPr indent="0" lvl="0" marL="0" rtl="0" algn="l">
              <a:spcBef>
                <a:spcPts val="1200"/>
              </a:spcBef>
              <a:spcAft>
                <a:spcPts val="0"/>
              </a:spcAft>
              <a:buNone/>
            </a:pPr>
            <a:r>
              <a:rPr lang="en"/>
              <a:t>Original: postoperative radiograph</a:t>
            </a:r>
            <a:endParaRPr/>
          </a:p>
          <a:p>
            <a:pPr indent="0" lvl="0" marL="0" rtl="0" algn="l">
              <a:spcBef>
                <a:spcPts val="1200"/>
              </a:spcBef>
              <a:spcAft>
                <a:spcPts val="1200"/>
              </a:spcAft>
              <a:buNone/>
            </a:pPr>
            <a:r>
              <a:rPr lang="en"/>
              <a:t>Generated: postoperative radiograph showing bilateral left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3"/>
          <p:cNvSpPr txBox="1"/>
          <p:nvPr>
            <p:ph idx="1" type="body"/>
          </p:nvPr>
        </p:nvSpPr>
        <p:spPr>
          <a:xfrm>
            <a:off x="727850" y="3570625"/>
            <a:ext cx="3499200" cy="1119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200"/>
              <a:t>Test Image 1:</a:t>
            </a:r>
            <a:endParaRPr b="1" sz="1200"/>
          </a:p>
          <a:p>
            <a:pPr indent="0" lvl="0" marL="0" rtl="0" algn="l">
              <a:spcBef>
                <a:spcPts val="1200"/>
              </a:spcBef>
              <a:spcAft>
                <a:spcPts val="0"/>
              </a:spcAft>
              <a:buNone/>
            </a:pPr>
            <a:r>
              <a:rPr lang="en" sz="1200"/>
              <a:t>Original: chest radiograph showing pleural effusion left</a:t>
            </a:r>
            <a:endParaRPr sz="1200"/>
          </a:p>
          <a:p>
            <a:pPr indent="0" lvl="0" marL="0" rtl="0" algn="l">
              <a:spcBef>
                <a:spcPts val="1200"/>
              </a:spcBef>
              <a:spcAft>
                <a:spcPts val="1200"/>
              </a:spcAft>
              <a:buNone/>
            </a:pPr>
            <a:r>
              <a:rPr lang="en" sz="1200"/>
              <a:t>Generated: chest xray </a:t>
            </a:r>
            <a:r>
              <a:rPr lang="en" sz="1200"/>
              <a:t>showing</a:t>
            </a:r>
            <a:r>
              <a:rPr lang="en" sz="1200"/>
              <a:t> bilateral left pleural effusion</a:t>
            </a:r>
            <a:endParaRPr sz="1200"/>
          </a:p>
        </p:txBody>
      </p:sp>
      <p:pic>
        <p:nvPicPr>
          <p:cNvPr id="390" name="Google Shape;390;p23"/>
          <p:cNvPicPr preferRelativeResize="0"/>
          <p:nvPr/>
        </p:nvPicPr>
        <p:blipFill>
          <a:blip r:embed="rId3">
            <a:alphaModFix/>
          </a:blip>
          <a:stretch>
            <a:fillRect/>
          </a:stretch>
        </p:blipFill>
        <p:spPr>
          <a:xfrm>
            <a:off x="1217325" y="1435625"/>
            <a:ext cx="2083324" cy="2135001"/>
          </a:xfrm>
          <a:prstGeom prst="rect">
            <a:avLst/>
          </a:prstGeom>
          <a:noFill/>
          <a:ln>
            <a:noFill/>
          </a:ln>
        </p:spPr>
      </p:pic>
      <p:pic>
        <p:nvPicPr>
          <p:cNvPr id="391" name="Google Shape;391;p23"/>
          <p:cNvPicPr preferRelativeResize="0"/>
          <p:nvPr/>
        </p:nvPicPr>
        <p:blipFill>
          <a:blip r:embed="rId4">
            <a:alphaModFix/>
          </a:blip>
          <a:stretch>
            <a:fillRect/>
          </a:stretch>
        </p:blipFill>
        <p:spPr>
          <a:xfrm>
            <a:off x="5477275" y="546050"/>
            <a:ext cx="2327950" cy="2376350"/>
          </a:xfrm>
          <a:prstGeom prst="rect">
            <a:avLst/>
          </a:prstGeom>
          <a:noFill/>
          <a:ln>
            <a:noFill/>
          </a:ln>
        </p:spPr>
      </p:pic>
      <p:sp>
        <p:nvSpPr>
          <p:cNvPr id="392" name="Google Shape;392;p23"/>
          <p:cNvSpPr txBox="1"/>
          <p:nvPr>
            <p:ph idx="1" type="body"/>
          </p:nvPr>
        </p:nvSpPr>
        <p:spPr>
          <a:xfrm>
            <a:off x="4994125" y="2956700"/>
            <a:ext cx="3704400" cy="1025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1200"/>
              <a:t>Test Image 2:</a:t>
            </a:r>
            <a:endParaRPr b="1" sz="1200"/>
          </a:p>
          <a:p>
            <a:pPr indent="0" lvl="0" marL="0" rtl="0" algn="l">
              <a:spcBef>
                <a:spcPts val="1200"/>
              </a:spcBef>
              <a:spcAft>
                <a:spcPts val="0"/>
              </a:spcAft>
              <a:buNone/>
            </a:pPr>
            <a:r>
              <a:rPr lang="en" sz="1200"/>
              <a:t>Original: abdominal ct scan revealed right upper quadrant mass</a:t>
            </a:r>
            <a:endParaRPr sz="1200"/>
          </a:p>
          <a:p>
            <a:pPr indent="0" lvl="0" marL="0" rtl="0" algn="l">
              <a:spcBef>
                <a:spcPts val="1200"/>
              </a:spcBef>
              <a:spcAft>
                <a:spcPts val="1200"/>
              </a:spcAft>
              <a:buNone/>
            </a:pPr>
            <a:r>
              <a:rPr lang="en" sz="1200"/>
              <a:t>Generated: ct scan showing bilateral mass right</a:t>
            </a:r>
            <a:endParaRPr sz="1200"/>
          </a:p>
        </p:txBody>
      </p:sp>
      <p:sp>
        <p:nvSpPr>
          <p:cNvPr id="393" name="Google Shape;393;p23"/>
          <p:cNvSpPr/>
          <p:nvPr/>
        </p:nvSpPr>
        <p:spPr>
          <a:xfrm>
            <a:off x="727850" y="3611575"/>
            <a:ext cx="3346800" cy="1078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94" name="Google Shape;394;p23"/>
          <p:cNvSpPr/>
          <p:nvPr/>
        </p:nvSpPr>
        <p:spPr>
          <a:xfrm>
            <a:off x="4994125" y="3003350"/>
            <a:ext cx="3565200" cy="93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4"/>
          <p:cNvSpPr txBox="1"/>
          <p:nvPr>
            <p:ph idx="1" type="body"/>
          </p:nvPr>
        </p:nvSpPr>
        <p:spPr>
          <a:xfrm>
            <a:off x="1580875" y="3466050"/>
            <a:ext cx="3148500" cy="11376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
              <a:t>Test 9:</a:t>
            </a:r>
            <a:endParaRPr b="1"/>
          </a:p>
          <a:p>
            <a:pPr indent="0" lvl="0" marL="0" rtl="0" algn="l">
              <a:spcBef>
                <a:spcPts val="1200"/>
              </a:spcBef>
              <a:spcAft>
                <a:spcPts val="0"/>
              </a:spcAft>
              <a:buNone/>
            </a:pPr>
            <a:r>
              <a:rPr lang="en"/>
              <a:t>Original: magnetic resonance fat sat image fluid olecranon bursa</a:t>
            </a:r>
            <a:endParaRPr/>
          </a:p>
          <a:p>
            <a:pPr indent="0" lvl="0" marL="0" rtl="0" algn="l">
              <a:spcBef>
                <a:spcPts val="1200"/>
              </a:spcBef>
              <a:spcAft>
                <a:spcPts val="1200"/>
              </a:spcAft>
              <a:buNone/>
            </a:pPr>
            <a:r>
              <a:rPr lang="en"/>
              <a:t>Generated: magnetic resonance imaging showing bilateral left atrium</a:t>
            </a:r>
            <a:endParaRPr/>
          </a:p>
        </p:txBody>
      </p:sp>
      <p:pic>
        <p:nvPicPr>
          <p:cNvPr id="400" name="Google Shape;400;p24"/>
          <p:cNvPicPr preferRelativeResize="0"/>
          <p:nvPr/>
        </p:nvPicPr>
        <p:blipFill>
          <a:blip r:embed="rId3">
            <a:alphaModFix/>
          </a:blip>
          <a:stretch>
            <a:fillRect/>
          </a:stretch>
        </p:blipFill>
        <p:spPr>
          <a:xfrm>
            <a:off x="1627450" y="939550"/>
            <a:ext cx="2370926" cy="2433899"/>
          </a:xfrm>
          <a:prstGeom prst="rect">
            <a:avLst/>
          </a:prstGeom>
          <a:noFill/>
          <a:ln>
            <a:noFill/>
          </a:ln>
        </p:spPr>
      </p:pic>
      <p:pic>
        <p:nvPicPr>
          <p:cNvPr id="401" name="Google Shape;401;p24"/>
          <p:cNvPicPr preferRelativeResize="0"/>
          <p:nvPr/>
        </p:nvPicPr>
        <p:blipFill>
          <a:blip r:embed="rId4">
            <a:alphaModFix/>
          </a:blip>
          <a:stretch>
            <a:fillRect/>
          </a:stretch>
        </p:blipFill>
        <p:spPr>
          <a:xfrm>
            <a:off x="5733602" y="846950"/>
            <a:ext cx="2484074" cy="2526500"/>
          </a:xfrm>
          <a:prstGeom prst="rect">
            <a:avLst/>
          </a:prstGeom>
          <a:noFill/>
          <a:ln>
            <a:noFill/>
          </a:ln>
        </p:spPr>
      </p:pic>
      <p:sp>
        <p:nvSpPr>
          <p:cNvPr id="402" name="Google Shape;402;p24"/>
          <p:cNvSpPr txBox="1"/>
          <p:nvPr/>
        </p:nvSpPr>
        <p:spPr>
          <a:xfrm>
            <a:off x="5529775" y="3419750"/>
            <a:ext cx="2982900" cy="126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900">
                <a:solidFill>
                  <a:schemeClr val="dk2"/>
                </a:solidFill>
                <a:latin typeface="Nunito"/>
                <a:ea typeface="Nunito"/>
                <a:cs typeface="Nunito"/>
                <a:sym typeface="Nunito"/>
              </a:rPr>
              <a:t>Test 10:</a:t>
            </a:r>
            <a:endParaRPr b="1" sz="9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en" sz="900">
                <a:solidFill>
                  <a:schemeClr val="dk2"/>
                </a:solidFill>
                <a:latin typeface="Nunito"/>
                <a:ea typeface="Nunito"/>
                <a:cs typeface="Nunito"/>
                <a:sym typeface="Nunito"/>
              </a:rPr>
              <a:t>Original: left internal mammary artery anastomosed left anterior descending artery</a:t>
            </a:r>
            <a:endParaRPr sz="900">
              <a:solidFill>
                <a:schemeClr val="dk2"/>
              </a:solidFill>
              <a:latin typeface="Nunito"/>
              <a:ea typeface="Nunito"/>
              <a:cs typeface="Nunito"/>
              <a:sym typeface="Nunito"/>
            </a:endParaRPr>
          </a:p>
          <a:p>
            <a:pPr indent="0" lvl="0" marL="0" rtl="0" algn="l">
              <a:lnSpc>
                <a:spcPct val="115000"/>
              </a:lnSpc>
              <a:spcBef>
                <a:spcPts val="1200"/>
              </a:spcBef>
              <a:spcAft>
                <a:spcPts val="1200"/>
              </a:spcAft>
              <a:buNone/>
            </a:pPr>
            <a:r>
              <a:rPr lang="en" sz="900">
                <a:solidFill>
                  <a:schemeClr val="dk2"/>
                </a:solidFill>
                <a:latin typeface="Nunito"/>
                <a:ea typeface="Nunito"/>
                <a:cs typeface="Nunito"/>
                <a:sym typeface="Nunito"/>
              </a:rPr>
              <a:t>Generated: coronary </a:t>
            </a:r>
            <a:r>
              <a:rPr lang="en" sz="900">
                <a:solidFill>
                  <a:schemeClr val="dk2"/>
                </a:solidFill>
                <a:latin typeface="Nunito"/>
                <a:ea typeface="Nunito"/>
                <a:cs typeface="Nunito"/>
                <a:sym typeface="Nunito"/>
              </a:rPr>
              <a:t>angiography</a:t>
            </a:r>
            <a:r>
              <a:rPr lang="en" sz="900">
                <a:solidFill>
                  <a:schemeClr val="dk2"/>
                </a:solidFill>
                <a:latin typeface="Nunito"/>
                <a:ea typeface="Nunito"/>
                <a:cs typeface="Nunito"/>
                <a:sym typeface="Nunito"/>
              </a:rPr>
              <a:t> showing large left anterior artery artery artery artery</a:t>
            </a:r>
            <a:endParaRPr sz="900">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5"/>
          <p:cNvSpPr txBox="1"/>
          <p:nvPr>
            <p:ph type="title"/>
          </p:nvPr>
        </p:nvSpPr>
        <p:spPr>
          <a:xfrm>
            <a:off x="1151400" y="598575"/>
            <a:ext cx="70305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3: </a:t>
            </a:r>
            <a:r>
              <a:rPr lang="en" sz="1577"/>
              <a:t>Create the vocabulary </a:t>
            </a:r>
            <a:r>
              <a:rPr lang="en" sz="1300"/>
              <a:t>a. clean the captions  b. Plot the word occurrence</a:t>
            </a:r>
            <a:endParaRPr sz="1300"/>
          </a:p>
        </p:txBody>
      </p:sp>
      <p:grpSp>
        <p:nvGrpSpPr>
          <p:cNvPr id="408" name="Google Shape;408;p25"/>
          <p:cNvGrpSpPr/>
          <p:nvPr/>
        </p:nvGrpSpPr>
        <p:grpSpPr>
          <a:xfrm>
            <a:off x="-1" y="1414805"/>
            <a:ext cx="6691761" cy="1639482"/>
            <a:chOff x="52850" y="1458400"/>
            <a:chExt cx="5486399" cy="1344168"/>
          </a:xfrm>
        </p:grpSpPr>
        <p:pic>
          <p:nvPicPr>
            <p:cNvPr id="409" name="Google Shape;409;p25"/>
            <p:cNvPicPr preferRelativeResize="0"/>
            <p:nvPr/>
          </p:nvPicPr>
          <p:blipFill>
            <a:blip r:embed="rId3">
              <a:alphaModFix/>
            </a:blip>
            <a:stretch>
              <a:fillRect/>
            </a:stretch>
          </p:blipFill>
          <p:spPr>
            <a:xfrm>
              <a:off x="52850" y="1458400"/>
              <a:ext cx="2743199" cy="1344168"/>
            </a:xfrm>
            <a:prstGeom prst="rect">
              <a:avLst/>
            </a:prstGeom>
            <a:noFill/>
            <a:ln>
              <a:noFill/>
            </a:ln>
          </p:spPr>
        </p:pic>
        <p:pic>
          <p:nvPicPr>
            <p:cNvPr id="410" name="Google Shape;410;p25"/>
            <p:cNvPicPr preferRelativeResize="0"/>
            <p:nvPr/>
          </p:nvPicPr>
          <p:blipFill>
            <a:blip r:embed="rId4">
              <a:alphaModFix/>
            </a:blip>
            <a:stretch>
              <a:fillRect/>
            </a:stretch>
          </p:blipFill>
          <p:spPr>
            <a:xfrm>
              <a:off x="2796050" y="1458878"/>
              <a:ext cx="2743199" cy="1343222"/>
            </a:xfrm>
            <a:prstGeom prst="rect">
              <a:avLst/>
            </a:prstGeom>
            <a:noFill/>
            <a:ln>
              <a:noFill/>
            </a:ln>
          </p:spPr>
        </p:pic>
      </p:grpSp>
      <p:pic>
        <p:nvPicPr>
          <p:cNvPr id="411" name="Google Shape;411;p25"/>
          <p:cNvPicPr preferRelativeResize="0"/>
          <p:nvPr/>
        </p:nvPicPr>
        <p:blipFill>
          <a:blip r:embed="rId5">
            <a:alphaModFix/>
          </a:blip>
          <a:stretch>
            <a:fillRect/>
          </a:stretch>
        </p:blipFill>
        <p:spPr>
          <a:xfrm>
            <a:off x="6800250" y="1574824"/>
            <a:ext cx="2267561" cy="996925"/>
          </a:xfrm>
          <a:prstGeom prst="rect">
            <a:avLst/>
          </a:prstGeom>
          <a:noFill/>
          <a:ln>
            <a:noFill/>
          </a:ln>
        </p:spPr>
      </p:pic>
      <p:pic>
        <p:nvPicPr>
          <p:cNvPr id="412" name="Google Shape;412;p25"/>
          <p:cNvPicPr preferRelativeResize="0"/>
          <p:nvPr/>
        </p:nvPicPr>
        <p:blipFill>
          <a:blip r:embed="rId6">
            <a:alphaModFix/>
          </a:blip>
          <a:stretch>
            <a:fillRect/>
          </a:stretch>
        </p:blipFill>
        <p:spPr>
          <a:xfrm>
            <a:off x="5001550" y="2896999"/>
            <a:ext cx="3356182" cy="2182075"/>
          </a:xfrm>
          <a:prstGeom prst="rect">
            <a:avLst/>
          </a:prstGeom>
          <a:noFill/>
          <a:ln>
            <a:noFill/>
          </a:ln>
        </p:spPr>
      </p:pic>
      <p:pic>
        <p:nvPicPr>
          <p:cNvPr id="413" name="Google Shape;413;p25"/>
          <p:cNvPicPr preferRelativeResize="0"/>
          <p:nvPr/>
        </p:nvPicPr>
        <p:blipFill>
          <a:blip r:embed="rId7">
            <a:alphaModFix/>
          </a:blip>
          <a:stretch>
            <a:fillRect/>
          </a:stretch>
        </p:blipFill>
        <p:spPr>
          <a:xfrm>
            <a:off x="642350" y="3219500"/>
            <a:ext cx="3443199" cy="176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6"/>
          <p:cNvSpPr txBox="1"/>
          <p:nvPr>
            <p:ph type="title"/>
          </p:nvPr>
        </p:nvSpPr>
        <p:spPr>
          <a:xfrm>
            <a:off x="1151400" y="598575"/>
            <a:ext cx="71340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3: Create the vocabulary </a:t>
            </a:r>
            <a:r>
              <a:rPr lang="en" sz="1300"/>
              <a:t>c</a:t>
            </a:r>
            <a:r>
              <a:rPr lang="en" sz="1300"/>
              <a:t>. </a:t>
            </a:r>
            <a:r>
              <a:rPr lang="en" sz="1300"/>
              <a:t>Calculate embeddings d. Visualize word embedding space</a:t>
            </a:r>
            <a:endParaRPr sz="1300"/>
          </a:p>
        </p:txBody>
      </p:sp>
      <p:sp>
        <p:nvSpPr>
          <p:cNvPr id="419" name="Google Shape;419;p26"/>
          <p:cNvSpPr txBox="1"/>
          <p:nvPr/>
        </p:nvSpPr>
        <p:spPr>
          <a:xfrm>
            <a:off x="2406007" y="4774144"/>
            <a:ext cx="4696500" cy="33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50">
                <a:solidFill>
                  <a:srgbClr val="212121"/>
                </a:solidFill>
                <a:highlight>
                  <a:srgbClr val="FFFFFF"/>
                </a:highlight>
                <a:latin typeface="Courier New"/>
                <a:ea typeface="Courier New"/>
                <a:cs typeface="Courier New"/>
                <a:sym typeface="Courier New"/>
              </a:rPr>
              <a:t>Visualizing 100 most frequent words in word embedding space</a:t>
            </a:r>
            <a:endParaRPr b="1" sz="1300"/>
          </a:p>
        </p:txBody>
      </p:sp>
      <p:sp>
        <p:nvSpPr>
          <p:cNvPr id="420" name="Google Shape;420;p26"/>
          <p:cNvSpPr txBox="1"/>
          <p:nvPr>
            <p:ph type="title"/>
          </p:nvPr>
        </p:nvSpPr>
        <p:spPr>
          <a:xfrm>
            <a:off x="2293712" y="1300950"/>
            <a:ext cx="858000" cy="44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GloVe</a:t>
            </a:r>
            <a:endParaRPr sz="1800"/>
          </a:p>
        </p:txBody>
      </p:sp>
      <p:cxnSp>
        <p:nvCxnSpPr>
          <p:cNvPr id="421" name="Google Shape;421;p26"/>
          <p:cNvCxnSpPr/>
          <p:nvPr/>
        </p:nvCxnSpPr>
        <p:spPr>
          <a:xfrm>
            <a:off x="4485425" y="1630150"/>
            <a:ext cx="0" cy="3146700"/>
          </a:xfrm>
          <a:prstGeom prst="straightConnector1">
            <a:avLst/>
          </a:prstGeom>
          <a:noFill/>
          <a:ln cap="flat" cmpd="sng" w="28575">
            <a:solidFill>
              <a:schemeClr val="dk2"/>
            </a:solidFill>
            <a:prstDash val="solid"/>
            <a:round/>
            <a:headEnd len="med" w="med" type="none"/>
            <a:tailEnd len="med" w="med" type="none"/>
          </a:ln>
        </p:spPr>
      </p:cxnSp>
      <p:sp>
        <p:nvSpPr>
          <p:cNvPr id="422" name="Google Shape;422;p26"/>
          <p:cNvSpPr txBox="1"/>
          <p:nvPr>
            <p:ph type="title"/>
          </p:nvPr>
        </p:nvSpPr>
        <p:spPr>
          <a:xfrm>
            <a:off x="5493300" y="1302375"/>
            <a:ext cx="1245900" cy="44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Word2vec</a:t>
            </a:r>
            <a:endParaRPr sz="1800"/>
          </a:p>
        </p:txBody>
      </p:sp>
      <p:pic>
        <p:nvPicPr>
          <p:cNvPr id="423" name="Google Shape;423;p26"/>
          <p:cNvPicPr preferRelativeResize="0"/>
          <p:nvPr/>
        </p:nvPicPr>
        <p:blipFill>
          <a:blip r:embed="rId3">
            <a:alphaModFix/>
          </a:blip>
          <a:stretch>
            <a:fillRect/>
          </a:stretch>
        </p:blipFill>
        <p:spPr>
          <a:xfrm>
            <a:off x="1227600" y="1741350"/>
            <a:ext cx="3088500" cy="2941226"/>
          </a:xfrm>
          <a:prstGeom prst="rect">
            <a:avLst/>
          </a:prstGeom>
          <a:noFill/>
          <a:ln>
            <a:noFill/>
          </a:ln>
        </p:spPr>
      </p:pic>
      <p:pic>
        <p:nvPicPr>
          <p:cNvPr id="424" name="Google Shape;424;p26"/>
          <p:cNvPicPr preferRelativeResize="0"/>
          <p:nvPr/>
        </p:nvPicPr>
        <p:blipFill>
          <a:blip r:embed="rId4">
            <a:alphaModFix/>
          </a:blip>
          <a:stretch>
            <a:fillRect/>
          </a:stretch>
        </p:blipFill>
        <p:spPr>
          <a:xfrm>
            <a:off x="4571999" y="1795600"/>
            <a:ext cx="3088500" cy="29242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 details</a:t>
            </a:r>
            <a:endParaRPr/>
          </a:p>
        </p:txBody>
      </p:sp>
      <p:pic>
        <p:nvPicPr>
          <p:cNvPr id="430" name="Google Shape;430;p27"/>
          <p:cNvPicPr preferRelativeResize="0"/>
          <p:nvPr/>
        </p:nvPicPr>
        <p:blipFill>
          <a:blip r:embed="rId3">
            <a:alphaModFix/>
          </a:blip>
          <a:stretch>
            <a:fillRect/>
          </a:stretch>
        </p:blipFill>
        <p:spPr>
          <a:xfrm>
            <a:off x="611525" y="1265175"/>
            <a:ext cx="7933474" cy="3553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8"/>
          <p:cNvSpPr txBox="1"/>
          <p:nvPr>
            <p:ph type="title"/>
          </p:nvPr>
        </p:nvSpPr>
        <p:spPr>
          <a:xfrm>
            <a:off x="1151400" y="598575"/>
            <a:ext cx="70305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2: Encoder-decoder architecture</a:t>
            </a:r>
            <a:endParaRPr sz="1577"/>
          </a:p>
        </p:txBody>
      </p:sp>
      <p:pic>
        <p:nvPicPr>
          <p:cNvPr id="436" name="Google Shape;436;p28"/>
          <p:cNvPicPr preferRelativeResize="0"/>
          <p:nvPr/>
        </p:nvPicPr>
        <p:blipFill>
          <a:blip r:embed="rId3">
            <a:alphaModFix/>
          </a:blip>
          <a:stretch>
            <a:fillRect/>
          </a:stretch>
        </p:blipFill>
        <p:spPr>
          <a:xfrm>
            <a:off x="871475" y="1728675"/>
            <a:ext cx="3886224" cy="2871875"/>
          </a:xfrm>
          <a:prstGeom prst="rect">
            <a:avLst/>
          </a:prstGeom>
          <a:noFill/>
          <a:ln>
            <a:noFill/>
          </a:ln>
        </p:spPr>
      </p:pic>
      <p:pic>
        <p:nvPicPr>
          <p:cNvPr id="437" name="Google Shape;437;p28"/>
          <p:cNvPicPr preferRelativeResize="0"/>
          <p:nvPr/>
        </p:nvPicPr>
        <p:blipFill>
          <a:blip r:embed="rId4">
            <a:alphaModFix/>
          </a:blip>
          <a:stretch>
            <a:fillRect/>
          </a:stretch>
        </p:blipFill>
        <p:spPr>
          <a:xfrm>
            <a:off x="4836900" y="1728675"/>
            <a:ext cx="3992226" cy="2543475"/>
          </a:xfrm>
          <a:prstGeom prst="rect">
            <a:avLst/>
          </a:prstGeom>
          <a:noFill/>
          <a:ln>
            <a:noFill/>
          </a:ln>
        </p:spPr>
      </p:pic>
      <p:cxnSp>
        <p:nvCxnSpPr>
          <p:cNvPr id="438" name="Google Shape;438;p28"/>
          <p:cNvCxnSpPr/>
          <p:nvPr/>
        </p:nvCxnSpPr>
        <p:spPr>
          <a:xfrm>
            <a:off x="1298850" y="2364800"/>
            <a:ext cx="2382000" cy="0"/>
          </a:xfrm>
          <a:prstGeom prst="straightConnector1">
            <a:avLst/>
          </a:prstGeom>
          <a:noFill/>
          <a:ln cap="flat" cmpd="sng" w="9525">
            <a:solidFill>
              <a:srgbClr val="FF0000"/>
            </a:solidFill>
            <a:prstDash val="solid"/>
            <a:round/>
            <a:headEnd len="med" w="med" type="none"/>
            <a:tailEnd len="med" w="med" type="none"/>
          </a:ln>
        </p:spPr>
      </p:cxnSp>
      <p:cxnSp>
        <p:nvCxnSpPr>
          <p:cNvPr id="439" name="Google Shape;439;p28"/>
          <p:cNvCxnSpPr/>
          <p:nvPr/>
        </p:nvCxnSpPr>
        <p:spPr>
          <a:xfrm>
            <a:off x="5331150" y="2297625"/>
            <a:ext cx="2442000" cy="0"/>
          </a:xfrm>
          <a:prstGeom prst="straightConnector1">
            <a:avLst/>
          </a:prstGeom>
          <a:noFill/>
          <a:ln cap="flat" cmpd="sng" w="9525">
            <a:solidFill>
              <a:srgbClr val="FF0000"/>
            </a:solidFill>
            <a:prstDash val="solid"/>
            <a:round/>
            <a:headEnd len="med" w="med" type="none"/>
            <a:tailEnd len="med" w="med" type="none"/>
          </a:ln>
        </p:spPr>
      </p:cxnSp>
      <p:sp>
        <p:nvSpPr>
          <p:cNvPr id="440" name="Google Shape;440;p28"/>
          <p:cNvSpPr txBox="1"/>
          <p:nvPr/>
        </p:nvSpPr>
        <p:spPr>
          <a:xfrm>
            <a:off x="2112376" y="1359375"/>
            <a:ext cx="123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densenet121</a:t>
            </a:r>
            <a:endParaRPr sz="1200">
              <a:latin typeface="Nunito"/>
              <a:ea typeface="Nunito"/>
              <a:cs typeface="Nunito"/>
              <a:sym typeface="Nunito"/>
            </a:endParaRPr>
          </a:p>
        </p:txBody>
      </p:sp>
      <p:sp>
        <p:nvSpPr>
          <p:cNvPr id="441" name="Google Shape;441;p28"/>
          <p:cNvSpPr txBox="1"/>
          <p:nvPr/>
        </p:nvSpPr>
        <p:spPr>
          <a:xfrm>
            <a:off x="6203901" y="1359375"/>
            <a:ext cx="123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resnet50</a:t>
            </a:r>
            <a:endParaRPr sz="12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txBox="1"/>
          <p:nvPr>
            <p:ph type="title"/>
          </p:nvPr>
        </p:nvSpPr>
        <p:spPr>
          <a:xfrm>
            <a:off x="1151400" y="598575"/>
            <a:ext cx="70305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2: Encoder-decoder architecture</a:t>
            </a:r>
            <a:endParaRPr sz="1577"/>
          </a:p>
        </p:txBody>
      </p:sp>
      <p:pic>
        <p:nvPicPr>
          <p:cNvPr id="447" name="Google Shape;447;p29"/>
          <p:cNvPicPr preferRelativeResize="0"/>
          <p:nvPr/>
        </p:nvPicPr>
        <p:blipFill>
          <a:blip r:embed="rId3">
            <a:alphaModFix/>
          </a:blip>
          <a:stretch>
            <a:fillRect/>
          </a:stretch>
        </p:blipFill>
        <p:spPr>
          <a:xfrm>
            <a:off x="1306542" y="1432025"/>
            <a:ext cx="4310075" cy="3651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0"/>
          <p:cNvSpPr txBox="1"/>
          <p:nvPr>
            <p:ph type="title"/>
          </p:nvPr>
        </p:nvSpPr>
        <p:spPr>
          <a:xfrm>
            <a:off x="1151400" y="598575"/>
            <a:ext cx="71340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4: </a:t>
            </a:r>
            <a:r>
              <a:rPr lang="en" sz="1577"/>
              <a:t>Creating Data Loaders for Image and Caption Pairs.</a:t>
            </a:r>
            <a:endParaRPr sz="1300"/>
          </a:p>
        </p:txBody>
      </p:sp>
      <p:pic>
        <p:nvPicPr>
          <p:cNvPr id="453" name="Google Shape;453;p30"/>
          <p:cNvPicPr preferRelativeResize="0"/>
          <p:nvPr/>
        </p:nvPicPr>
        <p:blipFill>
          <a:blip r:embed="rId3">
            <a:alphaModFix/>
          </a:blip>
          <a:stretch>
            <a:fillRect/>
          </a:stretch>
        </p:blipFill>
        <p:spPr>
          <a:xfrm>
            <a:off x="1151400" y="1392700"/>
            <a:ext cx="3940199" cy="2834624"/>
          </a:xfrm>
          <a:prstGeom prst="rect">
            <a:avLst/>
          </a:prstGeom>
          <a:noFill/>
          <a:ln>
            <a:noFill/>
          </a:ln>
        </p:spPr>
      </p:pic>
      <p:pic>
        <p:nvPicPr>
          <p:cNvPr id="454" name="Google Shape;454;p30"/>
          <p:cNvPicPr preferRelativeResize="0"/>
          <p:nvPr/>
        </p:nvPicPr>
        <p:blipFill>
          <a:blip r:embed="rId4">
            <a:alphaModFix/>
          </a:blip>
          <a:stretch>
            <a:fillRect/>
          </a:stretch>
        </p:blipFill>
        <p:spPr>
          <a:xfrm>
            <a:off x="3737322" y="1392700"/>
            <a:ext cx="5406689" cy="1285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1"/>
          <p:cNvSpPr txBox="1"/>
          <p:nvPr>
            <p:ph type="title"/>
          </p:nvPr>
        </p:nvSpPr>
        <p:spPr>
          <a:xfrm>
            <a:off x="1151400" y="598575"/>
            <a:ext cx="71340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5: </a:t>
            </a:r>
            <a:r>
              <a:rPr lang="en" sz="1577"/>
              <a:t>Implementing and Training the Model on the ROCO Dataset</a:t>
            </a:r>
            <a:endParaRPr sz="1300"/>
          </a:p>
        </p:txBody>
      </p:sp>
      <p:pic>
        <p:nvPicPr>
          <p:cNvPr id="460" name="Google Shape;460;p31"/>
          <p:cNvPicPr preferRelativeResize="0"/>
          <p:nvPr/>
        </p:nvPicPr>
        <p:blipFill>
          <a:blip r:embed="rId3">
            <a:alphaModFix/>
          </a:blip>
          <a:stretch>
            <a:fillRect/>
          </a:stretch>
        </p:blipFill>
        <p:spPr>
          <a:xfrm>
            <a:off x="1151400" y="1498150"/>
            <a:ext cx="5631012" cy="3512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a:t>
            </a:r>
            <a:endParaRPr/>
          </a:p>
        </p:txBody>
      </p:sp>
      <p:sp>
        <p:nvSpPr>
          <p:cNvPr id="284" name="Google Shape;284;p14"/>
          <p:cNvSpPr txBox="1"/>
          <p:nvPr>
            <p:ph idx="1" type="body"/>
          </p:nvPr>
        </p:nvSpPr>
        <p:spPr>
          <a:xfrm>
            <a:off x="1303800" y="1400000"/>
            <a:ext cx="7030500" cy="31317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1200"/>
              </a:spcAft>
              <a:buNone/>
            </a:pPr>
            <a:r>
              <a:rPr lang="en"/>
              <a:t>The Medical Image Captioning System is a creative solution that leverages cutting-edge deep learning techniques. In this project, we delve into the combination of computer vision and natural language processing to generate descriptive and clinically meaningful captions for medical images. The core of this system lies in its ability to employ neural networks using state-of-the-art Convolutional Neural Networks (CNNs). The system extracts visual features from medical images, ranging from X-rays to MRIs. These features serve as the foundation for a Recurrent Neural Network (RNN), which translates the visual cues into coherent and informative textual descriptions. A specialized ROCO dataset, containing 81K radiology images encompassing a wide array of medical images with captions, serves as the foundation for this project. The project’s workflow encompasses data preprocessing, feature extraction, vocabulary creation, training neural network models, and the evaluation of the models. Upon completion, this system promises transformative implications for the healthcare landscape. From aiding radiologists in rapid image interpretation to facilitating medical education through visually augmented learning materials. Furthermore, the generated captions can be harnessed for comprehensive medical documentation, contributing significantly to the efficiency and accuracy of patient records.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txBox="1"/>
          <p:nvPr>
            <p:ph type="title"/>
          </p:nvPr>
        </p:nvSpPr>
        <p:spPr>
          <a:xfrm>
            <a:off x="539225" y="91350"/>
            <a:ext cx="71340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6: </a:t>
            </a:r>
            <a:r>
              <a:rPr lang="en" sz="1577"/>
              <a:t>Perform Model on Test Samples</a:t>
            </a:r>
            <a:endParaRPr sz="1300"/>
          </a:p>
        </p:txBody>
      </p:sp>
      <p:pic>
        <p:nvPicPr>
          <p:cNvPr id="466" name="Google Shape;466;p32"/>
          <p:cNvPicPr preferRelativeResize="0"/>
          <p:nvPr/>
        </p:nvPicPr>
        <p:blipFill>
          <a:blip r:embed="rId3">
            <a:alphaModFix/>
          </a:blip>
          <a:stretch>
            <a:fillRect/>
          </a:stretch>
        </p:blipFill>
        <p:spPr>
          <a:xfrm>
            <a:off x="3538213" y="854663"/>
            <a:ext cx="2421575" cy="2069125"/>
          </a:xfrm>
          <a:prstGeom prst="rect">
            <a:avLst/>
          </a:prstGeom>
          <a:noFill/>
          <a:ln>
            <a:noFill/>
          </a:ln>
        </p:spPr>
      </p:pic>
      <p:pic>
        <p:nvPicPr>
          <p:cNvPr id="467" name="Google Shape;467;p32"/>
          <p:cNvPicPr preferRelativeResize="0"/>
          <p:nvPr/>
        </p:nvPicPr>
        <p:blipFill>
          <a:blip r:embed="rId4">
            <a:alphaModFix/>
          </a:blip>
          <a:stretch>
            <a:fillRect/>
          </a:stretch>
        </p:blipFill>
        <p:spPr>
          <a:xfrm>
            <a:off x="6030725" y="854675"/>
            <a:ext cx="2082575" cy="2069100"/>
          </a:xfrm>
          <a:prstGeom prst="rect">
            <a:avLst/>
          </a:prstGeom>
          <a:noFill/>
          <a:ln>
            <a:noFill/>
          </a:ln>
        </p:spPr>
      </p:pic>
      <p:pic>
        <p:nvPicPr>
          <p:cNvPr id="468" name="Google Shape;468;p32"/>
          <p:cNvPicPr preferRelativeResize="0"/>
          <p:nvPr/>
        </p:nvPicPr>
        <p:blipFill>
          <a:blip r:embed="rId5">
            <a:alphaModFix/>
          </a:blip>
          <a:stretch>
            <a:fillRect/>
          </a:stretch>
        </p:blipFill>
        <p:spPr>
          <a:xfrm>
            <a:off x="1311023" y="888325"/>
            <a:ext cx="2156251" cy="2035450"/>
          </a:xfrm>
          <a:prstGeom prst="rect">
            <a:avLst/>
          </a:prstGeom>
          <a:noFill/>
          <a:ln>
            <a:noFill/>
          </a:ln>
        </p:spPr>
      </p:pic>
      <p:pic>
        <p:nvPicPr>
          <p:cNvPr id="469" name="Google Shape;469;p32"/>
          <p:cNvPicPr preferRelativeResize="0"/>
          <p:nvPr/>
        </p:nvPicPr>
        <p:blipFill>
          <a:blip r:embed="rId6">
            <a:alphaModFix/>
          </a:blip>
          <a:stretch>
            <a:fillRect/>
          </a:stretch>
        </p:blipFill>
        <p:spPr>
          <a:xfrm>
            <a:off x="1311025" y="2940600"/>
            <a:ext cx="2281850" cy="2035450"/>
          </a:xfrm>
          <a:prstGeom prst="rect">
            <a:avLst/>
          </a:prstGeom>
          <a:noFill/>
          <a:ln>
            <a:noFill/>
          </a:ln>
        </p:spPr>
      </p:pic>
      <p:pic>
        <p:nvPicPr>
          <p:cNvPr id="470" name="Google Shape;470;p32"/>
          <p:cNvPicPr preferRelativeResize="0"/>
          <p:nvPr/>
        </p:nvPicPr>
        <p:blipFill>
          <a:blip r:embed="rId7">
            <a:alphaModFix/>
          </a:blip>
          <a:stretch>
            <a:fillRect/>
          </a:stretch>
        </p:blipFill>
        <p:spPr>
          <a:xfrm>
            <a:off x="3653725" y="2946250"/>
            <a:ext cx="2223699" cy="2060900"/>
          </a:xfrm>
          <a:prstGeom prst="rect">
            <a:avLst/>
          </a:prstGeom>
          <a:noFill/>
          <a:ln>
            <a:noFill/>
          </a:ln>
        </p:spPr>
      </p:pic>
      <p:pic>
        <p:nvPicPr>
          <p:cNvPr id="471" name="Google Shape;471;p32"/>
          <p:cNvPicPr preferRelativeResize="0"/>
          <p:nvPr/>
        </p:nvPicPr>
        <p:blipFill>
          <a:blip r:embed="rId8">
            <a:alphaModFix/>
          </a:blip>
          <a:stretch>
            <a:fillRect/>
          </a:stretch>
        </p:blipFill>
        <p:spPr>
          <a:xfrm>
            <a:off x="6072075" y="2949622"/>
            <a:ext cx="2156250" cy="20414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3"/>
          <p:cNvSpPr txBox="1"/>
          <p:nvPr>
            <p:ph type="title"/>
          </p:nvPr>
        </p:nvSpPr>
        <p:spPr>
          <a:xfrm>
            <a:off x="1151400" y="674775"/>
            <a:ext cx="71340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7: Model evaluation</a:t>
            </a:r>
            <a:endParaRPr sz="1300"/>
          </a:p>
        </p:txBody>
      </p:sp>
      <p:sp>
        <p:nvSpPr>
          <p:cNvPr id="477" name="Google Shape;477;p33"/>
          <p:cNvSpPr txBox="1"/>
          <p:nvPr/>
        </p:nvSpPr>
        <p:spPr>
          <a:xfrm>
            <a:off x="4318500" y="2428700"/>
            <a:ext cx="7998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50">
                <a:solidFill>
                  <a:srgbClr val="FF0000"/>
                </a:solidFill>
                <a:highlight>
                  <a:srgbClr val="FFFFFF"/>
                </a:highlight>
              </a:rPr>
              <a:t>YTBD</a:t>
            </a:r>
            <a:endParaRPr sz="21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4"/>
          <p:cNvSpPr txBox="1"/>
          <p:nvPr>
            <p:ph type="title"/>
          </p:nvPr>
        </p:nvSpPr>
        <p:spPr>
          <a:xfrm>
            <a:off x="1151400" y="674775"/>
            <a:ext cx="71340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8: Report writing</a:t>
            </a:r>
            <a:endParaRPr sz="1300"/>
          </a:p>
        </p:txBody>
      </p:sp>
      <p:sp>
        <p:nvSpPr>
          <p:cNvPr id="483" name="Google Shape;483;p34"/>
          <p:cNvSpPr txBox="1"/>
          <p:nvPr/>
        </p:nvSpPr>
        <p:spPr>
          <a:xfrm>
            <a:off x="3720875" y="2428700"/>
            <a:ext cx="17898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50">
                <a:solidFill>
                  <a:srgbClr val="134F5C"/>
                </a:solidFill>
                <a:highlight>
                  <a:srgbClr val="FFFFFF"/>
                </a:highlight>
              </a:rPr>
              <a:t>On going….</a:t>
            </a:r>
            <a:endParaRPr sz="2100">
              <a:solidFill>
                <a:srgbClr val="134F5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5"/>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36000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Topic(s) investigated</a:t>
            </a:r>
            <a:endParaRPr/>
          </a:p>
        </p:txBody>
      </p:sp>
      <p:sp>
        <p:nvSpPr>
          <p:cNvPr id="290" name="Google Shape;290;p15"/>
          <p:cNvSpPr txBox="1"/>
          <p:nvPr>
            <p:ph idx="1" type="body"/>
          </p:nvPr>
        </p:nvSpPr>
        <p:spPr>
          <a:xfrm>
            <a:off x="1303800" y="1228050"/>
            <a:ext cx="3430500" cy="35055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AutoNum type="arabicPeriod"/>
            </a:pPr>
            <a:r>
              <a:rPr lang="en"/>
              <a:t>Data Preparation and Visualization</a:t>
            </a:r>
            <a:endParaRPr/>
          </a:p>
          <a:p>
            <a:pPr indent="-293211" lvl="1" marL="914400" rtl="0" algn="l">
              <a:spcBef>
                <a:spcPts val="0"/>
              </a:spcBef>
              <a:spcAft>
                <a:spcPts val="0"/>
              </a:spcAft>
              <a:buSzPct val="100000"/>
              <a:buAutoNum type="alphaLcPeriod"/>
            </a:pPr>
            <a:r>
              <a:rPr lang="en"/>
              <a:t>Downloading and organizing dataset.</a:t>
            </a:r>
            <a:endParaRPr/>
          </a:p>
          <a:p>
            <a:pPr indent="-293211" lvl="1" marL="914400" rtl="0" algn="l">
              <a:spcBef>
                <a:spcPts val="0"/>
              </a:spcBef>
              <a:spcAft>
                <a:spcPts val="0"/>
              </a:spcAft>
              <a:buSzPct val="100000"/>
              <a:buAutoNum type="alphaLcPeriod"/>
            </a:pPr>
            <a:r>
              <a:rPr lang="en"/>
              <a:t>Visualizing dataset.</a:t>
            </a:r>
            <a:endParaRPr/>
          </a:p>
          <a:p>
            <a:pPr indent="-304958" lvl="0" marL="457200" rtl="0" algn="l">
              <a:spcBef>
                <a:spcPts val="0"/>
              </a:spcBef>
              <a:spcAft>
                <a:spcPts val="0"/>
              </a:spcAft>
              <a:buSzPct val="100000"/>
              <a:buAutoNum type="arabicPeriod"/>
            </a:pPr>
            <a:r>
              <a:rPr lang="en"/>
              <a:t>Encoder-Decoder Model Architecture</a:t>
            </a:r>
            <a:endParaRPr/>
          </a:p>
          <a:p>
            <a:pPr indent="-293211" lvl="1" marL="914400" rtl="0" algn="l">
              <a:spcBef>
                <a:spcPts val="0"/>
              </a:spcBef>
              <a:spcAft>
                <a:spcPts val="0"/>
              </a:spcAft>
              <a:buSzPct val="100000"/>
              <a:buAutoNum type="alphaLcPeriod"/>
            </a:pPr>
            <a:r>
              <a:rPr lang="en"/>
              <a:t>Encoder model using CNNs for feature extraction</a:t>
            </a:r>
            <a:endParaRPr/>
          </a:p>
          <a:p>
            <a:pPr indent="-293211" lvl="1" marL="914400" rtl="0" algn="l">
              <a:spcBef>
                <a:spcPts val="0"/>
              </a:spcBef>
              <a:spcAft>
                <a:spcPts val="0"/>
              </a:spcAft>
              <a:buSzPct val="100000"/>
              <a:buAutoNum type="alphaLcPeriod"/>
            </a:pPr>
            <a:r>
              <a:rPr lang="en"/>
              <a:t>Decoder model using LSTMs for sentence generation</a:t>
            </a:r>
            <a:endParaRPr/>
          </a:p>
          <a:p>
            <a:pPr indent="-304958" lvl="0" marL="457200" rtl="0" algn="l">
              <a:spcBef>
                <a:spcPts val="0"/>
              </a:spcBef>
              <a:spcAft>
                <a:spcPts val="0"/>
              </a:spcAft>
              <a:buSzPct val="100000"/>
              <a:buAutoNum type="arabicPeriod"/>
            </a:pPr>
            <a:r>
              <a:rPr lang="en"/>
              <a:t>Natural Language Processing (NLP)</a:t>
            </a:r>
            <a:endParaRPr/>
          </a:p>
          <a:p>
            <a:pPr indent="-293211" lvl="1" marL="914400" rtl="0" algn="l">
              <a:spcBef>
                <a:spcPts val="0"/>
              </a:spcBef>
              <a:spcAft>
                <a:spcPts val="0"/>
              </a:spcAft>
              <a:buSzPct val="100000"/>
              <a:buAutoNum type="alphaLcPeriod"/>
            </a:pPr>
            <a:r>
              <a:rPr lang="en"/>
              <a:t>Normalization, Stopword removal, Tokenization, stemming</a:t>
            </a:r>
            <a:endParaRPr/>
          </a:p>
          <a:p>
            <a:pPr indent="-293211" lvl="1" marL="914400" rtl="0" algn="l">
              <a:spcBef>
                <a:spcPts val="0"/>
              </a:spcBef>
              <a:spcAft>
                <a:spcPts val="0"/>
              </a:spcAft>
              <a:buSzPct val="100000"/>
              <a:buAutoNum type="alphaLcPeriod"/>
            </a:pPr>
            <a:r>
              <a:rPr lang="en"/>
              <a:t>Word Occurrence Analysis, Word Embeddings, Vocabulary Creation</a:t>
            </a:r>
            <a:endParaRPr/>
          </a:p>
          <a:p>
            <a:pPr indent="-304958" lvl="0" marL="457200" rtl="0" algn="l">
              <a:spcBef>
                <a:spcPts val="0"/>
              </a:spcBef>
              <a:spcAft>
                <a:spcPts val="0"/>
              </a:spcAft>
              <a:buSzPct val="100000"/>
              <a:buAutoNum type="arabicPeriod"/>
            </a:pPr>
            <a:r>
              <a:rPr lang="en"/>
              <a:t>Evaluation Metrics</a:t>
            </a:r>
            <a:endParaRPr/>
          </a:p>
          <a:p>
            <a:pPr indent="-293211" lvl="1" marL="914400" rtl="0" algn="l">
              <a:spcBef>
                <a:spcPts val="0"/>
              </a:spcBef>
              <a:spcAft>
                <a:spcPts val="0"/>
              </a:spcAft>
              <a:buSzPct val="100000"/>
              <a:buAutoNum type="alphaLcPeriod"/>
            </a:pPr>
            <a:r>
              <a:rPr lang="en"/>
              <a:t>Calculating the similarity between newly generated captions and original captions</a:t>
            </a:r>
            <a:endParaRPr/>
          </a:p>
          <a:p>
            <a:pPr indent="-304958" lvl="0" marL="457200" rtl="0" algn="l">
              <a:spcBef>
                <a:spcPts val="0"/>
              </a:spcBef>
              <a:spcAft>
                <a:spcPts val="0"/>
              </a:spcAft>
              <a:buSzPct val="118181"/>
              <a:buAutoNum type="arabicPeriod"/>
            </a:pPr>
            <a:r>
              <a:rPr lang="en"/>
              <a:t>Optimization and Scalability</a:t>
            </a:r>
            <a:endParaRPr sz="1100"/>
          </a:p>
          <a:p>
            <a:pPr indent="-293211" lvl="1" marL="914400" rtl="0" algn="l">
              <a:spcBef>
                <a:spcPts val="0"/>
              </a:spcBef>
              <a:spcAft>
                <a:spcPts val="0"/>
              </a:spcAft>
              <a:buSzPct val="100000"/>
              <a:buAutoNum type="alphaLcPeriod"/>
            </a:pPr>
            <a:r>
              <a:rPr lang="en"/>
              <a:t>Hyper-parameter tuning, Pruning</a:t>
            </a:r>
            <a:endParaRPr/>
          </a:p>
        </p:txBody>
      </p:sp>
      <p:sp>
        <p:nvSpPr>
          <p:cNvPr id="291" name="Google Shape;291;p15"/>
          <p:cNvSpPr txBox="1"/>
          <p:nvPr>
            <p:ph idx="2" type="body"/>
          </p:nvPr>
        </p:nvSpPr>
        <p:spPr>
          <a:xfrm>
            <a:off x="4903650" y="1228050"/>
            <a:ext cx="3430500" cy="3844800"/>
          </a:xfrm>
          <a:prstGeom prst="rect">
            <a:avLst/>
          </a:prstGeom>
        </p:spPr>
        <p:txBody>
          <a:bodyPr anchorCtr="0" anchor="t" bIns="91425" lIns="91425" spcFirstLastPara="1" rIns="91425" wrap="square" tIns="91425">
            <a:normAutofit fontScale="70000" lnSpcReduction="10000"/>
          </a:bodyPr>
          <a:lstStyle/>
          <a:p>
            <a:pPr indent="-277495" lvl="0" marL="457200" rtl="0" algn="l">
              <a:lnSpc>
                <a:spcPct val="115000"/>
              </a:lnSpc>
              <a:spcBef>
                <a:spcPts val="0"/>
              </a:spcBef>
              <a:spcAft>
                <a:spcPts val="0"/>
              </a:spcAft>
              <a:buClr>
                <a:srgbClr val="000000"/>
              </a:buClr>
              <a:buSzPct val="100000"/>
              <a:buFont typeface="Arial"/>
              <a:buAutoNum type="arabicPeriod"/>
            </a:pPr>
            <a:r>
              <a:rPr lang="en" sz="1100">
                <a:solidFill>
                  <a:srgbClr val="000000"/>
                </a:solidFill>
                <a:uFill>
                  <a:noFill/>
                </a:uFill>
                <a:latin typeface="Arial"/>
                <a:ea typeface="Arial"/>
                <a:cs typeface="Arial"/>
                <a:sym typeface="Arial"/>
                <a:hlinkClick r:id="rId3">
                  <a:extLst>
                    <a:ext uri="{A12FA001-AC4F-418D-AE19-62706E023703}">
                      <ahyp:hlinkClr val="tx"/>
                    </a:ext>
                  </a:extLst>
                </a:hlinkClick>
              </a:rPr>
              <a:t>Pelka, O., Koitka, S., Rückert, J., Nensa, F., &amp; Friedrich, C. M. (2018). </a:t>
            </a:r>
            <a:r>
              <a:rPr b="1" lang="en" sz="1100">
                <a:solidFill>
                  <a:srgbClr val="000000"/>
                </a:solidFill>
                <a:uFill>
                  <a:noFill/>
                </a:uFill>
                <a:latin typeface="Arial"/>
                <a:ea typeface="Arial"/>
                <a:cs typeface="Arial"/>
                <a:sym typeface="Arial"/>
                <a:hlinkClick r:id="rId4">
                  <a:extLst>
                    <a:ext uri="{A12FA001-AC4F-418D-AE19-62706E023703}">
                      <ahyp:hlinkClr val="tx"/>
                    </a:ext>
                  </a:extLst>
                </a:hlinkClick>
              </a:rPr>
              <a:t>Radiology Objects in COntext (ROCO): A Multimodal Image Dataset.</a:t>
            </a:r>
            <a:r>
              <a:rPr lang="en"/>
              <a:t> </a:t>
            </a:r>
            <a:r>
              <a:rPr lang="en" sz="1100">
                <a:solidFill>
                  <a:srgbClr val="000000"/>
                </a:solidFill>
                <a:uFill>
                  <a:noFill/>
                </a:uFill>
                <a:latin typeface="Arial"/>
                <a:ea typeface="Arial"/>
                <a:cs typeface="Arial"/>
                <a:sym typeface="Arial"/>
                <a:hlinkClick r:id="rId5">
                  <a:extLst>
                    <a:ext uri="{A12FA001-AC4F-418D-AE19-62706E023703}">
                      <ahyp:hlinkClr val="tx"/>
                    </a:ext>
                  </a:extLst>
                </a:hlinkClick>
              </a:rPr>
              <a:t>https://doi.org/10.1007/978-3-030-01364-6_20</a:t>
            </a:r>
            <a:endParaRPr sz="1100">
              <a:solidFill>
                <a:srgbClr val="000000"/>
              </a:solidFill>
              <a:latin typeface="Arial"/>
              <a:ea typeface="Arial"/>
              <a:cs typeface="Arial"/>
              <a:sym typeface="Arial"/>
            </a:endParaRPr>
          </a:p>
          <a:p>
            <a:pPr indent="-277495" lvl="0" marL="457200" rtl="0" algn="l">
              <a:lnSpc>
                <a:spcPct val="115000"/>
              </a:lnSpc>
              <a:spcBef>
                <a:spcPts val="0"/>
              </a:spcBef>
              <a:spcAft>
                <a:spcPts val="0"/>
              </a:spcAft>
              <a:buClr>
                <a:srgbClr val="000000"/>
              </a:buClr>
              <a:buSzPct val="100000"/>
              <a:buFont typeface="Arial"/>
              <a:buAutoNum type="arabicPeriod"/>
            </a:pPr>
            <a:r>
              <a:rPr lang="en" sz="1100">
                <a:solidFill>
                  <a:srgbClr val="000000"/>
                </a:solidFill>
                <a:uFill>
                  <a:noFill/>
                </a:uFill>
                <a:latin typeface="Arial"/>
                <a:ea typeface="Arial"/>
                <a:cs typeface="Arial"/>
                <a:sym typeface="Arial"/>
                <a:hlinkClick r:id="rId6">
                  <a:extLst>
                    <a:ext uri="{A12FA001-AC4F-418D-AE19-62706E023703}">
                      <ahyp:hlinkClr val="tx"/>
                    </a:ext>
                  </a:extLst>
                </a:hlinkClick>
              </a:rPr>
              <a:t>Beddiar, D., Oussalah, M., &amp; Tapio, S. (2022).</a:t>
            </a:r>
            <a:r>
              <a:rPr b="1" lang="en" sz="1100">
                <a:solidFill>
                  <a:srgbClr val="000000"/>
                </a:solidFill>
                <a:uFill>
                  <a:noFill/>
                </a:uFill>
                <a:latin typeface="Arial"/>
                <a:ea typeface="Arial"/>
                <a:cs typeface="Arial"/>
                <a:sym typeface="Arial"/>
                <a:hlinkClick r:id="rId7">
                  <a:extLst>
                    <a:ext uri="{A12FA001-AC4F-418D-AE19-62706E023703}">
                      <ahyp:hlinkClr val="tx"/>
                    </a:ext>
                  </a:extLst>
                </a:hlinkClick>
              </a:rPr>
              <a:t> Explainability for Medical Image Captioning.</a:t>
            </a:r>
            <a:r>
              <a:rPr lang="en" sz="1100">
                <a:solidFill>
                  <a:srgbClr val="000000"/>
                </a:solidFill>
                <a:uFill>
                  <a:noFill/>
                </a:uFill>
                <a:latin typeface="Arial"/>
                <a:ea typeface="Arial"/>
                <a:cs typeface="Arial"/>
                <a:sym typeface="Arial"/>
                <a:hlinkClick r:id="rId8">
                  <a:extLst>
                    <a:ext uri="{A12FA001-AC4F-418D-AE19-62706E023703}">
                      <ahyp:hlinkClr val="tx"/>
                    </a:ext>
                  </a:extLst>
                </a:hlinkClick>
              </a:rPr>
              <a:t> </a:t>
            </a:r>
            <a:r>
              <a:rPr i="1" lang="en" sz="1100">
                <a:solidFill>
                  <a:srgbClr val="000000"/>
                </a:solidFill>
                <a:uFill>
                  <a:noFill/>
                </a:uFill>
                <a:latin typeface="Arial"/>
                <a:ea typeface="Arial"/>
                <a:cs typeface="Arial"/>
                <a:sym typeface="Arial"/>
                <a:hlinkClick r:id="rId9">
                  <a:extLst>
                    <a:ext uri="{A12FA001-AC4F-418D-AE19-62706E023703}">
                      <ahyp:hlinkClr val="tx"/>
                    </a:ext>
                  </a:extLst>
                </a:hlinkClick>
              </a:rPr>
              <a:t>2022 Eleventh International Conference on Image Processing Theory, Tools and Applications (IPTA)</a:t>
            </a:r>
            <a:r>
              <a:rPr lang="en" sz="1100">
                <a:solidFill>
                  <a:srgbClr val="000000"/>
                </a:solidFill>
                <a:uFill>
                  <a:noFill/>
                </a:uFill>
                <a:latin typeface="Arial"/>
                <a:ea typeface="Arial"/>
                <a:cs typeface="Arial"/>
                <a:sym typeface="Arial"/>
                <a:hlinkClick r:id="rId10">
                  <a:extLst>
                    <a:ext uri="{A12FA001-AC4F-418D-AE19-62706E023703}">
                      <ahyp:hlinkClr val="tx"/>
                    </a:ext>
                  </a:extLst>
                </a:hlinkClick>
              </a:rPr>
              <a:t>, 1–6. https://doi.org/10.1109/IPTA54936.2022.9784146</a:t>
            </a:r>
            <a:endParaRPr sz="1100">
              <a:solidFill>
                <a:srgbClr val="000000"/>
              </a:solidFill>
              <a:latin typeface="Arial"/>
              <a:ea typeface="Arial"/>
              <a:cs typeface="Arial"/>
              <a:sym typeface="Arial"/>
            </a:endParaRPr>
          </a:p>
          <a:p>
            <a:pPr indent="-277495" lvl="0" marL="457200" rtl="0" algn="l">
              <a:lnSpc>
                <a:spcPct val="115000"/>
              </a:lnSpc>
              <a:spcBef>
                <a:spcPts val="0"/>
              </a:spcBef>
              <a:spcAft>
                <a:spcPts val="0"/>
              </a:spcAft>
              <a:buClr>
                <a:srgbClr val="000000"/>
              </a:buClr>
              <a:buSzPct val="100000"/>
              <a:buFont typeface="Arial"/>
              <a:buAutoNum type="arabicPeriod"/>
            </a:pPr>
            <a:r>
              <a:rPr lang="en" sz="1100">
                <a:solidFill>
                  <a:srgbClr val="000000"/>
                </a:solidFill>
                <a:uFill>
                  <a:noFill/>
                </a:uFill>
                <a:latin typeface="Arial"/>
                <a:ea typeface="Arial"/>
                <a:cs typeface="Arial"/>
                <a:sym typeface="Arial"/>
                <a:hlinkClick r:id="rId11">
                  <a:extLst>
                    <a:ext uri="{A12FA001-AC4F-418D-AE19-62706E023703}">
                      <ahyp:hlinkClr val="tx"/>
                    </a:ext>
                  </a:extLst>
                </a:hlinkClick>
              </a:rPr>
              <a:t>Beddiar, D. R., Oussalah, M., Seppänen, T., &amp; Jennane, R. (2022). </a:t>
            </a:r>
            <a:r>
              <a:rPr b="1" lang="en" sz="1100">
                <a:solidFill>
                  <a:srgbClr val="000000"/>
                </a:solidFill>
                <a:uFill>
                  <a:noFill/>
                </a:uFill>
                <a:latin typeface="Arial"/>
                <a:ea typeface="Arial"/>
                <a:cs typeface="Arial"/>
                <a:sym typeface="Arial"/>
                <a:hlinkClick r:id="rId12">
                  <a:extLst>
                    <a:ext uri="{A12FA001-AC4F-418D-AE19-62706E023703}">
                      <ahyp:hlinkClr val="tx"/>
                    </a:ext>
                  </a:extLst>
                </a:hlinkClick>
              </a:rPr>
              <a:t>ACapMed: Automatic Captioning for Medical Imaging.</a:t>
            </a:r>
            <a:r>
              <a:rPr lang="en" sz="1100">
                <a:solidFill>
                  <a:srgbClr val="000000"/>
                </a:solidFill>
                <a:uFill>
                  <a:noFill/>
                </a:uFill>
                <a:latin typeface="Arial"/>
                <a:ea typeface="Arial"/>
                <a:cs typeface="Arial"/>
                <a:sym typeface="Arial"/>
                <a:hlinkClick r:id="rId13">
                  <a:extLst>
                    <a:ext uri="{A12FA001-AC4F-418D-AE19-62706E023703}">
                      <ahyp:hlinkClr val="tx"/>
                    </a:ext>
                  </a:extLst>
                </a:hlinkClick>
              </a:rPr>
              <a:t> </a:t>
            </a:r>
            <a:r>
              <a:rPr i="1" lang="en" sz="1100">
                <a:solidFill>
                  <a:srgbClr val="000000"/>
                </a:solidFill>
                <a:uFill>
                  <a:noFill/>
                </a:uFill>
                <a:latin typeface="Arial"/>
                <a:ea typeface="Arial"/>
                <a:cs typeface="Arial"/>
                <a:sym typeface="Arial"/>
                <a:hlinkClick r:id="rId14">
                  <a:extLst>
                    <a:ext uri="{A12FA001-AC4F-418D-AE19-62706E023703}">
                      <ahyp:hlinkClr val="tx"/>
                    </a:ext>
                  </a:extLst>
                </a:hlinkClick>
              </a:rPr>
              <a:t>Applied Sciences</a:t>
            </a:r>
            <a:r>
              <a:rPr lang="en" sz="1100">
                <a:solidFill>
                  <a:srgbClr val="000000"/>
                </a:solidFill>
                <a:uFill>
                  <a:noFill/>
                </a:uFill>
                <a:latin typeface="Arial"/>
                <a:ea typeface="Arial"/>
                <a:cs typeface="Arial"/>
                <a:sym typeface="Arial"/>
                <a:hlinkClick r:id="rId15">
                  <a:extLst>
                    <a:ext uri="{A12FA001-AC4F-418D-AE19-62706E023703}">
                      <ahyp:hlinkClr val="tx"/>
                    </a:ext>
                  </a:extLst>
                </a:hlinkClick>
              </a:rPr>
              <a:t>, </a:t>
            </a:r>
            <a:r>
              <a:rPr i="1" lang="en" sz="1100">
                <a:solidFill>
                  <a:srgbClr val="000000"/>
                </a:solidFill>
                <a:uFill>
                  <a:noFill/>
                </a:uFill>
                <a:latin typeface="Arial"/>
                <a:ea typeface="Arial"/>
                <a:cs typeface="Arial"/>
                <a:sym typeface="Arial"/>
                <a:hlinkClick r:id="rId16">
                  <a:extLst>
                    <a:ext uri="{A12FA001-AC4F-418D-AE19-62706E023703}">
                      <ahyp:hlinkClr val="tx"/>
                    </a:ext>
                  </a:extLst>
                </a:hlinkClick>
              </a:rPr>
              <a:t>12</a:t>
            </a:r>
            <a:r>
              <a:rPr lang="en" sz="1100">
                <a:solidFill>
                  <a:srgbClr val="000000"/>
                </a:solidFill>
                <a:uFill>
                  <a:noFill/>
                </a:uFill>
                <a:latin typeface="Arial"/>
                <a:ea typeface="Arial"/>
                <a:cs typeface="Arial"/>
                <a:sym typeface="Arial"/>
                <a:hlinkClick r:id="rId17">
                  <a:extLst>
                    <a:ext uri="{A12FA001-AC4F-418D-AE19-62706E023703}">
                      <ahyp:hlinkClr val="tx"/>
                    </a:ext>
                  </a:extLst>
                </a:hlinkClick>
              </a:rPr>
              <a:t>(21), Article 21. https://doi.org/10.3390/app122111092</a:t>
            </a:r>
            <a:endParaRPr sz="1100">
              <a:solidFill>
                <a:srgbClr val="000000"/>
              </a:solidFill>
              <a:latin typeface="Arial"/>
              <a:ea typeface="Arial"/>
              <a:cs typeface="Arial"/>
              <a:sym typeface="Arial"/>
            </a:endParaRPr>
          </a:p>
          <a:p>
            <a:pPr indent="-277495" lvl="0" marL="457200" rtl="0" algn="l">
              <a:lnSpc>
                <a:spcPct val="115000"/>
              </a:lnSpc>
              <a:spcBef>
                <a:spcPts val="0"/>
              </a:spcBef>
              <a:spcAft>
                <a:spcPts val="0"/>
              </a:spcAft>
              <a:buClr>
                <a:srgbClr val="000000"/>
              </a:buClr>
              <a:buSzPct val="100000"/>
              <a:buFont typeface="Arial"/>
              <a:buAutoNum type="arabicPeriod"/>
            </a:pPr>
            <a:r>
              <a:rPr lang="en" sz="1100">
                <a:solidFill>
                  <a:srgbClr val="000000"/>
                </a:solidFill>
                <a:uFill>
                  <a:noFill/>
                </a:uFill>
                <a:latin typeface="Arial"/>
                <a:ea typeface="Arial"/>
                <a:cs typeface="Arial"/>
                <a:sym typeface="Arial"/>
                <a:hlinkClick r:id="rId18">
                  <a:extLst>
                    <a:ext uri="{A12FA001-AC4F-418D-AE19-62706E023703}">
                      <ahyp:hlinkClr val="tx"/>
                    </a:ext>
                  </a:extLst>
                </a:hlinkClick>
              </a:rPr>
              <a:t>Beddiar, D.-R., Oussalah, M., &amp; Seppänen, T. (2023). </a:t>
            </a:r>
            <a:r>
              <a:rPr b="1" lang="en" sz="1100">
                <a:solidFill>
                  <a:srgbClr val="000000"/>
                </a:solidFill>
                <a:uFill>
                  <a:noFill/>
                </a:uFill>
                <a:latin typeface="Arial"/>
                <a:ea typeface="Arial"/>
                <a:cs typeface="Arial"/>
                <a:sym typeface="Arial"/>
                <a:hlinkClick r:id="rId19">
                  <a:extLst>
                    <a:ext uri="{A12FA001-AC4F-418D-AE19-62706E023703}">
                      <ahyp:hlinkClr val="tx"/>
                    </a:ext>
                  </a:extLst>
                </a:hlinkClick>
              </a:rPr>
              <a:t>Automatic captioning for medical imaging (MIC): A rapid review of literature.</a:t>
            </a:r>
            <a:r>
              <a:rPr lang="en" sz="1100">
                <a:solidFill>
                  <a:srgbClr val="000000"/>
                </a:solidFill>
                <a:uFill>
                  <a:noFill/>
                </a:uFill>
                <a:latin typeface="Arial"/>
                <a:ea typeface="Arial"/>
                <a:cs typeface="Arial"/>
                <a:sym typeface="Arial"/>
                <a:hlinkClick r:id="rId20">
                  <a:extLst>
                    <a:ext uri="{A12FA001-AC4F-418D-AE19-62706E023703}">
                      <ahyp:hlinkClr val="tx"/>
                    </a:ext>
                  </a:extLst>
                </a:hlinkClick>
              </a:rPr>
              <a:t> </a:t>
            </a:r>
            <a:r>
              <a:rPr i="1" lang="en" sz="1100">
                <a:solidFill>
                  <a:srgbClr val="000000"/>
                </a:solidFill>
                <a:uFill>
                  <a:noFill/>
                </a:uFill>
                <a:latin typeface="Arial"/>
                <a:ea typeface="Arial"/>
                <a:cs typeface="Arial"/>
                <a:sym typeface="Arial"/>
                <a:hlinkClick r:id="rId21">
                  <a:extLst>
                    <a:ext uri="{A12FA001-AC4F-418D-AE19-62706E023703}">
                      <ahyp:hlinkClr val="tx"/>
                    </a:ext>
                  </a:extLst>
                </a:hlinkClick>
              </a:rPr>
              <a:t>Artificial Intelligence Review</a:t>
            </a:r>
            <a:r>
              <a:rPr lang="en" sz="1100">
                <a:solidFill>
                  <a:srgbClr val="000000"/>
                </a:solidFill>
                <a:uFill>
                  <a:noFill/>
                </a:uFill>
                <a:latin typeface="Arial"/>
                <a:ea typeface="Arial"/>
                <a:cs typeface="Arial"/>
                <a:sym typeface="Arial"/>
                <a:hlinkClick r:id="rId22">
                  <a:extLst>
                    <a:ext uri="{A12FA001-AC4F-418D-AE19-62706E023703}">
                      <ahyp:hlinkClr val="tx"/>
                    </a:ext>
                  </a:extLst>
                </a:hlinkClick>
              </a:rPr>
              <a:t>, </a:t>
            </a:r>
            <a:r>
              <a:rPr i="1" lang="en" sz="1100">
                <a:solidFill>
                  <a:srgbClr val="000000"/>
                </a:solidFill>
                <a:uFill>
                  <a:noFill/>
                </a:uFill>
                <a:latin typeface="Arial"/>
                <a:ea typeface="Arial"/>
                <a:cs typeface="Arial"/>
                <a:sym typeface="Arial"/>
                <a:hlinkClick r:id="rId23">
                  <a:extLst>
                    <a:ext uri="{A12FA001-AC4F-418D-AE19-62706E023703}">
                      <ahyp:hlinkClr val="tx"/>
                    </a:ext>
                  </a:extLst>
                </a:hlinkClick>
              </a:rPr>
              <a:t>56</a:t>
            </a:r>
            <a:r>
              <a:rPr lang="en" sz="1100">
                <a:solidFill>
                  <a:srgbClr val="000000"/>
                </a:solidFill>
                <a:uFill>
                  <a:noFill/>
                </a:uFill>
                <a:latin typeface="Arial"/>
                <a:ea typeface="Arial"/>
                <a:cs typeface="Arial"/>
                <a:sym typeface="Arial"/>
                <a:hlinkClick r:id="rId24">
                  <a:extLst>
                    <a:ext uri="{A12FA001-AC4F-418D-AE19-62706E023703}">
                      <ahyp:hlinkClr val="tx"/>
                    </a:ext>
                  </a:extLst>
                </a:hlinkClick>
              </a:rPr>
              <a:t>(5), 4019–4076. https://doi.org/10.1007/s10462-022-10270-w</a:t>
            </a:r>
            <a:endParaRPr sz="1100">
              <a:solidFill>
                <a:srgbClr val="000000"/>
              </a:solidFill>
              <a:latin typeface="Arial"/>
              <a:ea typeface="Arial"/>
              <a:cs typeface="Arial"/>
              <a:sym typeface="Arial"/>
            </a:endParaRPr>
          </a:p>
          <a:p>
            <a:pPr indent="-277495" lvl="0" marL="457200" rtl="0" algn="l">
              <a:lnSpc>
                <a:spcPct val="115000"/>
              </a:lnSpc>
              <a:spcBef>
                <a:spcPts val="0"/>
              </a:spcBef>
              <a:spcAft>
                <a:spcPts val="0"/>
              </a:spcAft>
              <a:buClr>
                <a:srgbClr val="000000"/>
              </a:buClr>
              <a:buSzPct val="100000"/>
              <a:buFont typeface="Arial"/>
              <a:buAutoNum type="arabicPeriod"/>
            </a:pPr>
            <a:r>
              <a:rPr lang="en" sz="1100">
                <a:solidFill>
                  <a:srgbClr val="000000"/>
                </a:solidFill>
                <a:uFill>
                  <a:noFill/>
                </a:uFill>
                <a:latin typeface="Arial"/>
                <a:ea typeface="Arial"/>
                <a:cs typeface="Arial"/>
                <a:sym typeface="Arial"/>
                <a:hlinkClick r:id="rId25">
                  <a:extLst>
                    <a:ext uri="{A12FA001-AC4F-418D-AE19-62706E023703}">
                      <ahyp:hlinkClr val="tx"/>
                    </a:ext>
                  </a:extLst>
                </a:hlinkClick>
              </a:rPr>
              <a:t>Selivanov, A., Rogov, O. Y., Chesakov, D., Shelmanov, A., Fedulova, I., &amp; Dylov, D. V. (2023). </a:t>
            </a:r>
            <a:r>
              <a:rPr b="1" lang="en" sz="1100">
                <a:solidFill>
                  <a:srgbClr val="000000"/>
                </a:solidFill>
                <a:uFill>
                  <a:noFill/>
                </a:uFill>
                <a:latin typeface="Arial"/>
                <a:ea typeface="Arial"/>
                <a:cs typeface="Arial"/>
                <a:sym typeface="Arial"/>
                <a:hlinkClick r:id="rId26">
                  <a:extLst>
                    <a:ext uri="{A12FA001-AC4F-418D-AE19-62706E023703}">
                      <ahyp:hlinkClr val="tx"/>
                    </a:ext>
                  </a:extLst>
                </a:hlinkClick>
              </a:rPr>
              <a:t>Medical image captioning via generative pretrained transformers. </a:t>
            </a:r>
            <a:r>
              <a:rPr i="1" lang="en" sz="1100">
                <a:solidFill>
                  <a:srgbClr val="000000"/>
                </a:solidFill>
                <a:uFill>
                  <a:noFill/>
                </a:uFill>
                <a:latin typeface="Arial"/>
                <a:ea typeface="Arial"/>
                <a:cs typeface="Arial"/>
                <a:sym typeface="Arial"/>
                <a:hlinkClick r:id="rId27">
                  <a:extLst>
                    <a:ext uri="{A12FA001-AC4F-418D-AE19-62706E023703}">
                      <ahyp:hlinkClr val="tx"/>
                    </a:ext>
                  </a:extLst>
                </a:hlinkClick>
              </a:rPr>
              <a:t>Scientific Reports</a:t>
            </a:r>
            <a:r>
              <a:rPr lang="en" sz="1100">
                <a:solidFill>
                  <a:srgbClr val="000000"/>
                </a:solidFill>
                <a:uFill>
                  <a:noFill/>
                </a:uFill>
                <a:latin typeface="Arial"/>
                <a:ea typeface="Arial"/>
                <a:cs typeface="Arial"/>
                <a:sym typeface="Arial"/>
                <a:hlinkClick r:id="rId28">
                  <a:extLst>
                    <a:ext uri="{A12FA001-AC4F-418D-AE19-62706E023703}">
                      <ahyp:hlinkClr val="tx"/>
                    </a:ext>
                  </a:extLst>
                </a:hlinkClick>
              </a:rPr>
              <a:t>, </a:t>
            </a:r>
            <a:r>
              <a:rPr i="1" lang="en" sz="1100">
                <a:solidFill>
                  <a:srgbClr val="000000"/>
                </a:solidFill>
                <a:uFill>
                  <a:noFill/>
                </a:uFill>
                <a:latin typeface="Arial"/>
                <a:ea typeface="Arial"/>
                <a:cs typeface="Arial"/>
                <a:sym typeface="Arial"/>
                <a:hlinkClick r:id="rId29">
                  <a:extLst>
                    <a:ext uri="{A12FA001-AC4F-418D-AE19-62706E023703}">
                      <ahyp:hlinkClr val="tx"/>
                    </a:ext>
                  </a:extLst>
                </a:hlinkClick>
              </a:rPr>
              <a:t>13</a:t>
            </a:r>
            <a:r>
              <a:rPr lang="en" sz="1100">
                <a:solidFill>
                  <a:srgbClr val="000000"/>
                </a:solidFill>
                <a:uFill>
                  <a:noFill/>
                </a:uFill>
                <a:latin typeface="Arial"/>
                <a:ea typeface="Arial"/>
                <a:cs typeface="Arial"/>
                <a:sym typeface="Arial"/>
                <a:hlinkClick r:id="rId30">
                  <a:extLst>
                    <a:ext uri="{A12FA001-AC4F-418D-AE19-62706E023703}">
                      <ahyp:hlinkClr val="tx"/>
                    </a:ext>
                  </a:extLst>
                </a:hlinkClick>
              </a:rPr>
              <a:t>(1), Article 1. https://doi.org/10.1038/s41598-023-31223-5</a:t>
            </a:r>
            <a:endParaRPr sz="1100">
              <a:solidFill>
                <a:srgbClr val="000000"/>
              </a:solidFill>
              <a:latin typeface="Arial"/>
              <a:ea typeface="Arial"/>
              <a:cs typeface="Arial"/>
              <a:sym typeface="Arial"/>
            </a:endParaRPr>
          </a:p>
          <a:p>
            <a:pPr indent="-277495" lvl="0" marL="457200" rtl="0" algn="l">
              <a:lnSpc>
                <a:spcPct val="115000"/>
              </a:lnSpc>
              <a:spcBef>
                <a:spcPts val="0"/>
              </a:spcBef>
              <a:spcAft>
                <a:spcPts val="0"/>
              </a:spcAft>
              <a:buClr>
                <a:srgbClr val="000000"/>
              </a:buClr>
              <a:buSzPct val="100000"/>
              <a:buFont typeface="Arial"/>
              <a:buAutoNum type="arabicPeriod"/>
            </a:pPr>
            <a:r>
              <a:rPr lang="en" sz="1100">
                <a:solidFill>
                  <a:srgbClr val="000000"/>
                </a:solidFill>
                <a:uFill>
                  <a:noFill/>
                </a:uFill>
                <a:latin typeface="Arial"/>
                <a:ea typeface="Arial"/>
                <a:cs typeface="Arial"/>
                <a:sym typeface="Arial"/>
                <a:hlinkClick r:id="rId31">
                  <a:extLst>
                    <a:ext uri="{A12FA001-AC4F-418D-AE19-62706E023703}">
                      <ahyp:hlinkClr val="tx"/>
                    </a:ext>
                  </a:extLst>
                </a:hlinkClick>
              </a:rPr>
              <a:t>Xu, L., Tang, Q., Lv, J., Zheng, B., Zeng, X., &amp; Li, W. (2023). </a:t>
            </a:r>
            <a:r>
              <a:rPr b="1" lang="en" sz="1100">
                <a:solidFill>
                  <a:srgbClr val="000000"/>
                </a:solidFill>
                <a:uFill>
                  <a:noFill/>
                </a:uFill>
                <a:latin typeface="Arial"/>
                <a:ea typeface="Arial"/>
                <a:cs typeface="Arial"/>
                <a:sym typeface="Arial"/>
                <a:hlinkClick r:id="rId32">
                  <a:extLst>
                    <a:ext uri="{A12FA001-AC4F-418D-AE19-62706E023703}">
                      <ahyp:hlinkClr val="tx"/>
                    </a:ext>
                  </a:extLst>
                </a:hlinkClick>
              </a:rPr>
              <a:t>Deep image captioning: A review of methods, trends and future challenges.</a:t>
            </a:r>
            <a:r>
              <a:rPr lang="en" sz="1100">
                <a:solidFill>
                  <a:srgbClr val="000000"/>
                </a:solidFill>
                <a:uFill>
                  <a:noFill/>
                </a:uFill>
                <a:latin typeface="Arial"/>
                <a:ea typeface="Arial"/>
                <a:cs typeface="Arial"/>
                <a:sym typeface="Arial"/>
                <a:hlinkClick r:id="rId33">
                  <a:extLst>
                    <a:ext uri="{A12FA001-AC4F-418D-AE19-62706E023703}">
                      <ahyp:hlinkClr val="tx"/>
                    </a:ext>
                  </a:extLst>
                </a:hlinkClick>
              </a:rPr>
              <a:t> </a:t>
            </a:r>
            <a:r>
              <a:rPr i="1" lang="en" sz="1100">
                <a:solidFill>
                  <a:srgbClr val="000000"/>
                </a:solidFill>
                <a:uFill>
                  <a:noFill/>
                </a:uFill>
                <a:latin typeface="Arial"/>
                <a:ea typeface="Arial"/>
                <a:cs typeface="Arial"/>
                <a:sym typeface="Arial"/>
                <a:hlinkClick r:id="rId34">
                  <a:extLst>
                    <a:ext uri="{A12FA001-AC4F-418D-AE19-62706E023703}">
                      <ahyp:hlinkClr val="tx"/>
                    </a:ext>
                  </a:extLst>
                </a:hlinkClick>
              </a:rPr>
              <a:t>Neurocomputing</a:t>
            </a:r>
            <a:r>
              <a:rPr lang="en" sz="1100">
                <a:solidFill>
                  <a:srgbClr val="000000"/>
                </a:solidFill>
                <a:uFill>
                  <a:noFill/>
                </a:uFill>
                <a:latin typeface="Arial"/>
                <a:ea typeface="Arial"/>
                <a:cs typeface="Arial"/>
                <a:sym typeface="Arial"/>
                <a:hlinkClick r:id="rId35">
                  <a:extLst>
                    <a:ext uri="{A12FA001-AC4F-418D-AE19-62706E023703}">
                      <ahyp:hlinkClr val="tx"/>
                    </a:ext>
                  </a:extLst>
                </a:hlinkClick>
              </a:rPr>
              <a:t>, </a:t>
            </a:r>
            <a:r>
              <a:rPr i="1" lang="en" sz="1100">
                <a:solidFill>
                  <a:srgbClr val="000000"/>
                </a:solidFill>
                <a:uFill>
                  <a:noFill/>
                </a:uFill>
                <a:latin typeface="Arial"/>
                <a:ea typeface="Arial"/>
                <a:cs typeface="Arial"/>
                <a:sym typeface="Arial"/>
                <a:hlinkClick r:id="rId36">
                  <a:extLst>
                    <a:ext uri="{A12FA001-AC4F-418D-AE19-62706E023703}">
                      <ahyp:hlinkClr val="tx"/>
                    </a:ext>
                  </a:extLst>
                </a:hlinkClick>
              </a:rPr>
              <a:t>546</a:t>
            </a:r>
            <a:r>
              <a:rPr lang="en" sz="1100">
                <a:solidFill>
                  <a:srgbClr val="000000"/>
                </a:solidFill>
                <a:uFill>
                  <a:noFill/>
                </a:uFill>
                <a:latin typeface="Arial"/>
                <a:ea typeface="Arial"/>
                <a:cs typeface="Arial"/>
                <a:sym typeface="Arial"/>
                <a:hlinkClick r:id="rId37">
                  <a:extLst>
                    <a:ext uri="{A12FA001-AC4F-418D-AE19-62706E023703}">
                      <ahyp:hlinkClr val="tx"/>
                    </a:ext>
                  </a:extLst>
                </a:hlinkClick>
              </a:rPr>
              <a:t>, 126287. </a:t>
            </a:r>
            <a:r>
              <a:rPr lang="en" sz="1100">
                <a:solidFill>
                  <a:srgbClr val="000000"/>
                </a:solidFill>
                <a:uFill>
                  <a:noFill/>
                </a:uFill>
                <a:latin typeface="Arial"/>
                <a:ea typeface="Arial"/>
                <a:cs typeface="Arial"/>
                <a:sym typeface="Arial"/>
                <a:hlinkClick r:id="rId38">
                  <a:extLst>
                    <a:ext uri="{A12FA001-AC4F-418D-AE19-62706E023703}">
                      <ahyp:hlinkClr val="tx"/>
                    </a:ext>
                  </a:extLst>
                </a:hlinkClick>
              </a:rPr>
              <a:t>https://doi.org/10.1016/j.neucom.2023.126287</a:t>
            </a:r>
            <a:endParaRPr/>
          </a:p>
          <a:p>
            <a:pPr indent="-286385" lvl="0" marL="457200" rtl="0" algn="l">
              <a:lnSpc>
                <a:spcPct val="115000"/>
              </a:lnSpc>
              <a:spcBef>
                <a:spcPts val="0"/>
              </a:spcBef>
              <a:spcAft>
                <a:spcPts val="0"/>
              </a:spcAft>
              <a:buSzPct val="118181"/>
              <a:buAutoNum type="arabicPeriod"/>
            </a:pPr>
            <a:r>
              <a:rPr lang="en" sz="1100">
                <a:solidFill>
                  <a:srgbClr val="000000"/>
                </a:solidFill>
                <a:latin typeface="Arial"/>
                <a:ea typeface="Arial"/>
                <a:cs typeface="Arial"/>
                <a:sym typeface="Arial"/>
              </a:rPr>
              <a:t>Cui, Y., Yang, G., Veit, A., Huang, X., &amp; Belongie, S. (2018). </a:t>
            </a:r>
            <a:r>
              <a:rPr b="1" lang="en" sz="1100">
                <a:solidFill>
                  <a:srgbClr val="000000"/>
                </a:solidFill>
                <a:latin typeface="Arial"/>
                <a:ea typeface="Arial"/>
                <a:cs typeface="Arial"/>
                <a:sym typeface="Arial"/>
              </a:rPr>
              <a:t>Learning to Evaluate Image Captioning</a:t>
            </a:r>
            <a:r>
              <a:rPr lang="en" sz="1100">
                <a:solidFill>
                  <a:srgbClr val="000000"/>
                </a:solidFill>
                <a:latin typeface="Arial"/>
                <a:ea typeface="Arial"/>
                <a:cs typeface="Arial"/>
                <a:sym typeface="Arial"/>
              </a:rPr>
              <a:t> (arXiv:1806.06422). arXiv. https://doi.org/10.48550/arXiv.1806.06422</a:t>
            </a:r>
            <a:endParaRPr/>
          </a:p>
        </p:txBody>
      </p:sp>
      <p:sp>
        <p:nvSpPr>
          <p:cNvPr id="292" name="Google Shape;292;p15"/>
          <p:cNvSpPr txBox="1"/>
          <p:nvPr>
            <p:ph type="title"/>
          </p:nvPr>
        </p:nvSpPr>
        <p:spPr>
          <a:xfrm>
            <a:off x="4962900" y="598575"/>
            <a:ext cx="36000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Relevant prior work</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36000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
            </a:r>
            <a:r>
              <a:rPr lang="en"/>
              <a:t>roup member responsibilities</a:t>
            </a:r>
            <a:endParaRPr/>
          </a:p>
        </p:txBody>
      </p:sp>
      <p:sp>
        <p:nvSpPr>
          <p:cNvPr id="298" name="Google Shape;298;p16"/>
          <p:cNvSpPr txBox="1"/>
          <p:nvPr>
            <p:ph idx="1" type="body"/>
          </p:nvPr>
        </p:nvSpPr>
        <p:spPr>
          <a:xfrm>
            <a:off x="1303800" y="1609050"/>
            <a:ext cx="3430500" cy="350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Data Preparation and Visualization - </a:t>
            </a:r>
            <a:r>
              <a:rPr b="1" lang="en"/>
              <a:t>Joona &amp; Kawser</a:t>
            </a:r>
            <a:endParaRPr b="1"/>
          </a:p>
          <a:p>
            <a:pPr indent="-311150" lvl="0" marL="457200" rtl="0" algn="l">
              <a:spcBef>
                <a:spcPts val="0"/>
              </a:spcBef>
              <a:spcAft>
                <a:spcPts val="0"/>
              </a:spcAft>
              <a:buSzPts val="1300"/>
              <a:buAutoNum type="arabicPeriod"/>
            </a:pPr>
            <a:r>
              <a:rPr lang="en"/>
              <a:t>Vocabulary Creation and Text Preprocessing - </a:t>
            </a:r>
            <a:r>
              <a:rPr b="1" lang="en"/>
              <a:t>Aline &amp; Joona</a:t>
            </a:r>
            <a:endParaRPr b="1"/>
          </a:p>
          <a:p>
            <a:pPr indent="-311150" lvl="0" marL="457200" rtl="0" algn="l">
              <a:spcBef>
                <a:spcPts val="0"/>
              </a:spcBef>
              <a:spcAft>
                <a:spcPts val="0"/>
              </a:spcAft>
              <a:buSzPts val="1300"/>
              <a:buAutoNum type="arabicPeriod"/>
            </a:pPr>
            <a:r>
              <a:rPr lang="en"/>
              <a:t>Encoder-Decoder Model Architecture (CNN &amp; RNN)- </a:t>
            </a:r>
            <a:r>
              <a:rPr b="1" lang="en"/>
              <a:t>Kawser &amp; Joona</a:t>
            </a:r>
            <a:endParaRPr b="1"/>
          </a:p>
          <a:p>
            <a:pPr indent="-311150" lvl="0" marL="457200" rtl="0" algn="l">
              <a:spcBef>
                <a:spcPts val="0"/>
              </a:spcBef>
              <a:spcAft>
                <a:spcPts val="0"/>
              </a:spcAft>
              <a:buSzPts val="1300"/>
              <a:buAutoNum type="arabicPeriod"/>
            </a:pPr>
            <a:r>
              <a:rPr lang="en"/>
              <a:t>Data Loading and Training Setup - </a:t>
            </a:r>
            <a:r>
              <a:rPr b="1" lang="en"/>
              <a:t>Joona</a:t>
            </a:r>
            <a:endParaRPr b="1"/>
          </a:p>
          <a:p>
            <a:pPr indent="-311150" lvl="0" marL="457200" rtl="0" algn="l">
              <a:spcBef>
                <a:spcPts val="0"/>
              </a:spcBef>
              <a:spcAft>
                <a:spcPts val="0"/>
              </a:spcAft>
              <a:buSzPts val="1300"/>
              <a:buAutoNum type="arabicPeriod"/>
            </a:pPr>
            <a:r>
              <a:rPr lang="en"/>
              <a:t>Model Testing, Optimization and Evaluation - </a:t>
            </a:r>
            <a:r>
              <a:rPr b="1" lang="en"/>
              <a:t>Joona, Kawser &amp; Aline</a:t>
            </a:r>
            <a:endParaRPr b="1"/>
          </a:p>
          <a:p>
            <a:pPr indent="-311150" lvl="0" marL="457200" rtl="0" algn="l">
              <a:spcBef>
                <a:spcPts val="0"/>
              </a:spcBef>
              <a:spcAft>
                <a:spcPts val="0"/>
              </a:spcAft>
              <a:buSzPts val="1300"/>
              <a:buAutoNum type="arabicPeriod"/>
            </a:pPr>
            <a:r>
              <a:rPr lang="en"/>
              <a:t>Literature Review, Presentation &amp; Report Writing - </a:t>
            </a:r>
            <a:r>
              <a:rPr b="1" lang="en"/>
              <a:t>Aline, Kawser &amp; Joona</a:t>
            </a:r>
            <a:endParaRPr b="1"/>
          </a:p>
        </p:txBody>
      </p:sp>
      <p:sp>
        <p:nvSpPr>
          <p:cNvPr id="299" name="Google Shape;299;p16"/>
          <p:cNvSpPr txBox="1"/>
          <p:nvPr>
            <p:ph type="title"/>
          </p:nvPr>
        </p:nvSpPr>
        <p:spPr>
          <a:xfrm>
            <a:off x="4962900" y="598575"/>
            <a:ext cx="36000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Data source &amp; Technologies</a:t>
            </a:r>
            <a:endParaRPr sz="2500"/>
          </a:p>
        </p:txBody>
      </p:sp>
      <p:sp>
        <p:nvSpPr>
          <p:cNvPr id="300" name="Google Shape;300;p16"/>
          <p:cNvSpPr txBox="1"/>
          <p:nvPr>
            <p:ph idx="1" type="body"/>
          </p:nvPr>
        </p:nvSpPr>
        <p:spPr>
          <a:xfrm>
            <a:off x="4962900" y="1609050"/>
            <a:ext cx="3430500" cy="35055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b="1" lang="en"/>
              <a:t>Radiology Objects in Context (ROCO) dataset</a:t>
            </a:r>
            <a:endParaRPr b="1"/>
          </a:p>
          <a:p>
            <a:pPr indent="0" lvl="0" marL="0" rtl="0" algn="l">
              <a:lnSpc>
                <a:spcPct val="100000"/>
              </a:lnSpc>
              <a:spcBef>
                <a:spcPts val="20"/>
              </a:spcBef>
              <a:spcAft>
                <a:spcPts val="0"/>
              </a:spcAft>
              <a:buNone/>
            </a:pPr>
            <a:r>
              <a:rPr b="1" lang="en"/>
              <a:t>Image Modalities: </a:t>
            </a:r>
            <a:r>
              <a:rPr b="1" lang="en"/>
              <a:t>81</a:t>
            </a:r>
            <a:r>
              <a:rPr b="1" lang="en"/>
              <a:t>,</a:t>
            </a:r>
            <a:r>
              <a:rPr b="1" lang="en"/>
              <a:t>825</a:t>
            </a:r>
            <a:r>
              <a:rPr lang="en"/>
              <a:t> radiology images including Computer Tomography (CT), Ultrasound, X-Ray, Fluoroscopy, Positron Emission Tomography (PET), Mammography, Magnetic Resonance Imaging (MRI), and Angiography.</a:t>
            </a:r>
            <a:endParaRPr/>
          </a:p>
          <a:p>
            <a:pPr indent="0" lvl="0" marL="0" rtl="0" algn="l">
              <a:lnSpc>
                <a:spcPct val="100000"/>
              </a:lnSpc>
              <a:spcBef>
                <a:spcPts val="20"/>
              </a:spcBef>
              <a:spcAft>
                <a:spcPts val="0"/>
              </a:spcAft>
              <a:buNone/>
            </a:pPr>
            <a:r>
              <a:rPr b="1" lang="en"/>
              <a:t>Out-of-Class Samples:</a:t>
            </a:r>
            <a:r>
              <a:rPr lang="en"/>
              <a:t> Includes </a:t>
            </a:r>
            <a:r>
              <a:rPr b="1" lang="en"/>
              <a:t>6,127</a:t>
            </a:r>
            <a:r>
              <a:rPr lang="en"/>
              <a:t> out-of-class samples. Range from synthetic radiology figures to digital art and portraits.</a:t>
            </a:r>
            <a:endParaRPr/>
          </a:p>
          <a:p>
            <a:pPr indent="0" lvl="0" marL="0" rtl="0" algn="l">
              <a:lnSpc>
                <a:spcPct val="100000"/>
              </a:lnSpc>
              <a:spcBef>
                <a:spcPts val="20"/>
              </a:spcBef>
              <a:spcAft>
                <a:spcPts val="0"/>
              </a:spcAft>
              <a:buNone/>
            </a:pPr>
            <a:r>
              <a:rPr b="1" lang="en"/>
              <a:t>Metadata:</a:t>
            </a:r>
            <a:r>
              <a:rPr lang="en"/>
              <a:t> Image metadata includes </a:t>
            </a:r>
            <a:r>
              <a:rPr b="1" lang="en"/>
              <a:t>captions, keywords, </a:t>
            </a:r>
            <a:r>
              <a:rPr lang="en"/>
              <a:t>Unified Medical Language Systems (UMLS) Concept Unique Identifiers (</a:t>
            </a:r>
            <a:r>
              <a:rPr b="1" lang="en"/>
              <a:t>CUIs</a:t>
            </a:r>
            <a:r>
              <a:rPr lang="en"/>
              <a:t>), and Semantic Types (</a:t>
            </a:r>
            <a:r>
              <a:rPr b="1" lang="en"/>
              <a:t>SemTypes</a:t>
            </a:r>
            <a:r>
              <a:rPr lang="en"/>
              <a:t>).</a:t>
            </a:r>
            <a:endParaRPr/>
          </a:p>
          <a:p>
            <a:pPr indent="0" lvl="0" marL="0" rtl="0" algn="l">
              <a:lnSpc>
                <a:spcPct val="100000"/>
              </a:lnSpc>
              <a:spcBef>
                <a:spcPts val="20"/>
              </a:spcBef>
              <a:spcAft>
                <a:spcPts val="0"/>
              </a:spcAft>
              <a:buNone/>
            </a:pPr>
            <a:r>
              <a:t/>
            </a:r>
            <a:endParaRPr/>
          </a:p>
          <a:p>
            <a:pPr indent="0" lvl="0" marL="0" rtl="0" algn="l">
              <a:lnSpc>
                <a:spcPct val="100000"/>
              </a:lnSpc>
              <a:spcBef>
                <a:spcPts val="20"/>
              </a:spcBef>
              <a:spcAft>
                <a:spcPts val="0"/>
              </a:spcAft>
              <a:buNone/>
            </a:pPr>
            <a:r>
              <a:rPr b="1" lang="en"/>
              <a:t>Technologies Used:</a:t>
            </a:r>
            <a:endParaRPr b="1"/>
          </a:p>
          <a:p>
            <a:pPr indent="0" lvl="0" marL="0" rtl="0" algn="l">
              <a:lnSpc>
                <a:spcPct val="100000"/>
              </a:lnSpc>
              <a:spcBef>
                <a:spcPts val="20"/>
              </a:spcBef>
              <a:spcAft>
                <a:spcPts val="0"/>
              </a:spcAft>
              <a:buNone/>
            </a:pPr>
            <a:r>
              <a:rPr lang="en"/>
              <a:t>1. Programming Languages: Python	</a:t>
            </a:r>
            <a:endParaRPr/>
          </a:p>
          <a:p>
            <a:pPr indent="0" lvl="0" marL="0" rtl="0" algn="l">
              <a:lnSpc>
                <a:spcPct val="100000"/>
              </a:lnSpc>
              <a:spcBef>
                <a:spcPts val="20"/>
              </a:spcBef>
              <a:spcAft>
                <a:spcPts val="0"/>
              </a:spcAft>
              <a:buNone/>
            </a:pPr>
            <a:r>
              <a:rPr lang="en"/>
              <a:t>2. Frameworks: PyTorch, Scikit-learn</a:t>
            </a:r>
            <a:endParaRPr/>
          </a:p>
          <a:p>
            <a:pPr indent="0" lvl="0" marL="0" rtl="0" algn="l">
              <a:lnSpc>
                <a:spcPct val="100000"/>
              </a:lnSpc>
              <a:spcBef>
                <a:spcPts val="20"/>
              </a:spcBef>
              <a:spcAft>
                <a:spcPts val="0"/>
              </a:spcAft>
              <a:buNone/>
            </a:pPr>
            <a:r>
              <a:rPr lang="en"/>
              <a:t>3. Neural Network Architectures:  Pre-trained CNN architectures resnet50 and densnet121. RNN </a:t>
            </a:r>
            <a:r>
              <a:rPr lang="en"/>
              <a:t>architectures </a:t>
            </a:r>
            <a:r>
              <a:rPr lang="en"/>
              <a:t>LSTM</a:t>
            </a:r>
            <a:endParaRPr/>
          </a:p>
          <a:p>
            <a:pPr indent="0" lvl="0" marL="0" rtl="0" algn="l">
              <a:lnSpc>
                <a:spcPct val="100000"/>
              </a:lnSpc>
              <a:spcBef>
                <a:spcPts val="20"/>
              </a:spcBef>
              <a:spcAft>
                <a:spcPts val="0"/>
              </a:spcAft>
              <a:buNone/>
            </a:pPr>
            <a:r>
              <a:rPr lang="en"/>
              <a:t>4. NLP Libraries: NLTK and SpaCy</a:t>
            </a:r>
            <a:endParaRPr/>
          </a:p>
          <a:p>
            <a:pPr indent="0" lvl="0" marL="0" rtl="0" algn="l">
              <a:lnSpc>
                <a:spcPct val="100000"/>
              </a:lnSpc>
              <a:spcBef>
                <a:spcPts val="20"/>
              </a:spcBef>
              <a:spcAft>
                <a:spcPts val="0"/>
              </a:spcAft>
              <a:buNone/>
            </a:pPr>
            <a:r>
              <a:rPr lang="en"/>
              <a:t>6. Evaluation Metrics: BLEU , ROUGE, and METEOR</a:t>
            </a:r>
            <a:endParaRPr/>
          </a:p>
          <a:p>
            <a:pPr indent="0" lvl="0" marL="0" rtl="0" algn="l">
              <a:lnSpc>
                <a:spcPct val="100000"/>
              </a:lnSpc>
              <a:spcBef>
                <a:spcPts val="20"/>
              </a:spcBef>
              <a:spcAft>
                <a:spcPts val="20"/>
              </a:spcAft>
              <a:buNone/>
            </a:pPr>
            <a:r>
              <a:rPr lang="en"/>
              <a:t>8. Version Control and Collaboration: Google Colab &amp; Github</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2098416" y="1131650"/>
            <a:ext cx="2048400" cy="44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Radiology Image</a:t>
            </a:r>
            <a:endParaRPr sz="1800"/>
          </a:p>
        </p:txBody>
      </p:sp>
      <p:pic>
        <p:nvPicPr>
          <p:cNvPr id="306" name="Google Shape;306;p17"/>
          <p:cNvPicPr preferRelativeResize="0"/>
          <p:nvPr/>
        </p:nvPicPr>
        <p:blipFill rotWithShape="1">
          <a:blip r:embed="rId3">
            <a:alphaModFix/>
          </a:blip>
          <a:srcRect b="42122" l="0" r="49448" t="0"/>
          <a:stretch/>
        </p:blipFill>
        <p:spPr>
          <a:xfrm>
            <a:off x="446715" y="1222200"/>
            <a:ext cx="1260486" cy="3689948"/>
          </a:xfrm>
          <a:prstGeom prst="rect">
            <a:avLst/>
          </a:prstGeom>
          <a:noFill/>
          <a:ln>
            <a:noFill/>
          </a:ln>
        </p:spPr>
      </p:pic>
      <p:pic>
        <p:nvPicPr>
          <p:cNvPr id="307" name="Google Shape;307;p17"/>
          <p:cNvPicPr preferRelativeResize="0"/>
          <p:nvPr/>
        </p:nvPicPr>
        <p:blipFill rotWithShape="1">
          <a:blip r:embed="rId3">
            <a:alphaModFix/>
          </a:blip>
          <a:srcRect b="0" l="0" r="48304" t="59172"/>
          <a:stretch/>
        </p:blipFill>
        <p:spPr>
          <a:xfrm>
            <a:off x="3127781" y="1636400"/>
            <a:ext cx="1006200" cy="2031826"/>
          </a:xfrm>
          <a:prstGeom prst="rect">
            <a:avLst/>
          </a:prstGeom>
          <a:noFill/>
          <a:ln>
            <a:noFill/>
          </a:ln>
        </p:spPr>
      </p:pic>
      <p:pic>
        <p:nvPicPr>
          <p:cNvPr id="308" name="Google Shape;308;p17"/>
          <p:cNvPicPr preferRelativeResize="0"/>
          <p:nvPr/>
        </p:nvPicPr>
        <p:blipFill>
          <a:blip r:embed="rId4">
            <a:alphaModFix/>
          </a:blip>
          <a:stretch>
            <a:fillRect/>
          </a:stretch>
        </p:blipFill>
        <p:spPr>
          <a:xfrm>
            <a:off x="5878134" y="1655880"/>
            <a:ext cx="808053" cy="796254"/>
          </a:xfrm>
          <a:prstGeom prst="rect">
            <a:avLst/>
          </a:prstGeom>
          <a:noFill/>
          <a:ln>
            <a:noFill/>
          </a:ln>
        </p:spPr>
      </p:pic>
      <p:pic>
        <p:nvPicPr>
          <p:cNvPr id="309" name="Google Shape;309;p17"/>
          <p:cNvPicPr preferRelativeResize="0"/>
          <p:nvPr/>
        </p:nvPicPr>
        <p:blipFill>
          <a:blip r:embed="rId5">
            <a:alphaModFix/>
          </a:blip>
          <a:stretch>
            <a:fillRect/>
          </a:stretch>
        </p:blipFill>
        <p:spPr>
          <a:xfrm>
            <a:off x="5878122" y="2535830"/>
            <a:ext cx="1120193" cy="796255"/>
          </a:xfrm>
          <a:prstGeom prst="rect">
            <a:avLst/>
          </a:prstGeom>
          <a:noFill/>
          <a:ln>
            <a:noFill/>
          </a:ln>
        </p:spPr>
      </p:pic>
      <p:pic>
        <p:nvPicPr>
          <p:cNvPr id="310" name="Google Shape;310;p17"/>
          <p:cNvPicPr preferRelativeResize="0"/>
          <p:nvPr/>
        </p:nvPicPr>
        <p:blipFill>
          <a:blip r:embed="rId6">
            <a:alphaModFix/>
          </a:blip>
          <a:stretch>
            <a:fillRect/>
          </a:stretch>
        </p:blipFill>
        <p:spPr>
          <a:xfrm>
            <a:off x="5920598" y="3415768"/>
            <a:ext cx="1169297" cy="796254"/>
          </a:xfrm>
          <a:prstGeom prst="rect">
            <a:avLst/>
          </a:prstGeom>
          <a:noFill/>
          <a:ln>
            <a:noFill/>
          </a:ln>
        </p:spPr>
      </p:pic>
      <p:pic>
        <p:nvPicPr>
          <p:cNvPr id="311" name="Google Shape;311;p17"/>
          <p:cNvPicPr preferRelativeResize="0"/>
          <p:nvPr/>
        </p:nvPicPr>
        <p:blipFill>
          <a:blip r:embed="rId7">
            <a:alphaModFix/>
          </a:blip>
          <a:stretch>
            <a:fillRect/>
          </a:stretch>
        </p:blipFill>
        <p:spPr>
          <a:xfrm>
            <a:off x="5964645" y="4338484"/>
            <a:ext cx="635039" cy="796254"/>
          </a:xfrm>
          <a:prstGeom prst="rect">
            <a:avLst/>
          </a:prstGeom>
          <a:noFill/>
          <a:ln>
            <a:noFill/>
          </a:ln>
        </p:spPr>
      </p:pic>
      <p:pic>
        <p:nvPicPr>
          <p:cNvPr id="312" name="Google Shape;312;p17"/>
          <p:cNvPicPr preferRelativeResize="0"/>
          <p:nvPr/>
        </p:nvPicPr>
        <p:blipFill>
          <a:blip r:embed="rId8">
            <a:alphaModFix/>
          </a:blip>
          <a:stretch>
            <a:fillRect/>
          </a:stretch>
        </p:blipFill>
        <p:spPr>
          <a:xfrm>
            <a:off x="7359166" y="1655892"/>
            <a:ext cx="1099983" cy="796254"/>
          </a:xfrm>
          <a:prstGeom prst="rect">
            <a:avLst/>
          </a:prstGeom>
          <a:noFill/>
          <a:ln>
            <a:noFill/>
          </a:ln>
        </p:spPr>
      </p:pic>
      <p:cxnSp>
        <p:nvCxnSpPr>
          <p:cNvPr id="313" name="Google Shape;313;p17"/>
          <p:cNvCxnSpPr/>
          <p:nvPr/>
        </p:nvCxnSpPr>
        <p:spPr>
          <a:xfrm>
            <a:off x="5568397" y="1374602"/>
            <a:ext cx="8700" cy="3768900"/>
          </a:xfrm>
          <a:prstGeom prst="straightConnector1">
            <a:avLst/>
          </a:prstGeom>
          <a:noFill/>
          <a:ln cap="flat" cmpd="sng" w="28575">
            <a:solidFill>
              <a:schemeClr val="dk2"/>
            </a:solidFill>
            <a:prstDash val="solid"/>
            <a:round/>
            <a:headEnd len="med" w="med" type="none"/>
            <a:tailEnd len="med" w="med" type="none"/>
          </a:ln>
        </p:spPr>
      </p:cxnSp>
      <p:sp>
        <p:nvSpPr>
          <p:cNvPr id="314" name="Google Shape;314;p17"/>
          <p:cNvSpPr txBox="1"/>
          <p:nvPr>
            <p:ph type="title"/>
          </p:nvPr>
        </p:nvSpPr>
        <p:spPr>
          <a:xfrm>
            <a:off x="1151400" y="446175"/>
            <a:ext cx="70305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1: Download the dataset and visualize some training image/caption</a:t>
            </a:r>
            <a:endParaRPr sz="1577"/>
          </a:p>
        </p:txBody>
      </p:sp>
      <p:sp>
        <p:nvSpPr>
          <p:cNvPr id="315" name="Google Shape;315;p17"/>
          <p:cNvSpPr txBox="1"/>
          <p:nvPr>
            <p:ph type="title"/>
          </p:nvPr>
        </p:nvSpPr>
        <p:spPr>
          <a:xfrm>
            <a:off x="6017196" y="1131650"/>
            <a:ext cx="2273100" cy="44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Non-r</a:t>
            </a:r>
            <a:r>
              <a:rPr lang="en" sz="1800"/>
              <a:t>adiology Image</a:t>
            </a:r>
            <a:endParaRPr sz="1800"/>
          </a:p>
        </p:txBody>
      </p:sp>
      <p:sp>
        <p:nvSpPr>
          <p:cNvPr id="316" name="Google Shape;316;p17"/>
          <p:cNvSpPr txBox="1"/>
          <p:nvPr/>
        </p:nvSpPr>
        <p:spPr>
          <a:xfrm>
            <a:off x="6942213" y="4835925"/>
            <a:ext cx="227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FF0000"/>
                </a:solidFill>
                <a:latin typeface="Nunito"/>
                <a:ea typeface="Nunito"/>
                <a:cs typeface="Nunito"/>
                <a:sym typeface="Nunito"/>
              </a:rPr>
              <a:t>Note: There is no unique identifier found among non-radiology images and captions</a:t>
            </a:r>
            <a:endParaRPr sz="500">
              <a:solidFill>
                <a:srgbClr val="FF0000"/>
              </a:solidFill>
              <a:latin typeface="Nunito"/>
              <a:ea typeface="Nunito"/>
              <a:cs typeface="Nunito"/>
              <a:sym typeface="Nunito"/>
            </a:endParaRPr>
          </a:p>
        </p:txBody>
      </p:sp>
      <p:sp>
        <p:nvSpPr>
          <p:cNvPr id="317" name="Google Shape;317;p17"/>
          <p:cNvSpPr txBox="1"/>
          <p:nvPr/>
        </p:nvSpPr>
        <p:spPr>
          <a:xfrm>
            <a:off x="7159575" y="2766450"/>
            <a:ext cx="18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We can see some radiology images in the Non-radiology image folder</a:t>
            </a:r>
            <a:endParaRPr sz="700">
              <a:latin typeface="Nunito"/>
              <a:ea typeface="Nunito"/>
              <a:cs typeface="Nunito"/>
              <a:sym typeface="Nunito"/>
            </a:endParaRPr>
          </a:p>
        </p:txBody>
      </p:sp>
      <p:cxnSp>
        <p:nvCxnSpPr>
          <p:cNvPr id="318" name="Google Shape;318;p17"/>
          <p:cNvCxnSpPr>
            <a:stCxn id="317" idx="0"/>
          </p:cNvCxnSpPr>
          <p:nvPr/>
        </p:nvCxnSpPr>
        <p:spPr>
          <a:xfrm rot="10800000">
            <a:off x="8081925" y="2511150"/>
            <a:ext cx="0" cy="25530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17"/>
          <p:cNvSpPr txBox="1"/>
          <p:nvPr/>
        </p:nvSpPr>
        <p:spPr>
          <a:xfrm>
            <a:off x="404500" y="2229075"/>
            <a:ext cx="27507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Nunito"/>
                <a:ea typeface="Nunito"/>
                <a:cs typeface="Nunito"/>
                <a:sym typeface="Nunito"/>
              </a:rPr>
              <a:t>Axial T1 weighted MRI Revealed at the epidural space.</a:t>
            </a:r>
            <a:endParaRPr sz="900">
              <a:latin typeface="Nunito"/>
              <a:ea typeface="Nunito"/>
              <a:cs typeface="Nunito"/>
              <a:sym typeface="Nunito"/>
            </a:endParaRPr>
          </a:p>
          <a:p>
            <a:pPr indent="0" lvl="0" marL="0" rtl="0" algn="l">
              <a:spcBef>
                <a:spcPts val="0"/>
              </a:spcBef>
              <a:spcAft>
                <a:spcPts val="0"/>
              </a:spcAft>
              <a:buNone/>
            </a:pPr>
            <a:r>
              <a:t/>
            </a:r>
            <a:endParaRPr sz="900">
              <a:latin typeface="Nunito"/>
              <a:ea typeface="Nunito"/>
              <a:cs typeface="Nunito"/>
              <a:sym typeface="Nunito"/>
            </a:endParaRPr>
          </a:p>
        </p:txBody>
      </p:sp>
      <p:sp>
        <p:nvSpPr>
          <p:cNvPr id="320" name="Google Shape;320;p17"/>
          <p:cNvSpPr txBox="1"/>
          <p:nvPr/>
        </p:nvSpPr>
        <p:spPr>
          <a:xfrm>
            <a:off x="390850" y="3545675"/>
            <a:ext cx="27780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Cliché après injection de la fluorescéine: foyer blanchâtre maculaire et paramaculaire de fluorescence héterogène don’t I'un centré par un vaisseau</a:t>
            </a:r>
            <a:endParaRPr sz="800">
              <a:latin typeface="Nunito"/>
              <a:ea typeface="Nunito"/>
              <a:cs typeface="Nunito"/>
              <a:sym typeface="Nunito"/>
            </a:endParaRPr>
          </a:p>
          <a:p>
            <a:pPr indent="0" lvl="0" marL="0" rtl="0" algn="l">
              <a:spcBef>
                <a:spcPts val="0"/>
              </a:spcBef>
              <a:spcAft>
                <a:spcPts val="0"/>
              </a:spcAft>
              <a:buNone/>
            </a:pPr>
            <a:r>
              <a:t/>
            </a:r>
            <a:endParaRPr sz="8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p:txBody>
      </p:sp>
      <p:sp>
        <p:nvSpPr>
          <p:cNvPr id="321" name="Google Shape;321;p17"/>
          <p:cNvSpPr txBox="1"/>
          <p:nvPr/>
        </p:nvSpPr>
        <p:spPr>
          <a:xfrm>
            <a:off x="1668650" y="4532975"/>
            <a:ext cx="38295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Nunito"/>
                <a:ea typeface="Nunito"/>
                <a:cs typeface="Nunito"/>
                <a:sym typeface="Nunito"/>
              </a:rPr>
              <a:t>Contrast-enhanced computed tomography scan of the abdomen. A 3-cm nodular mass in the head of the pancreas was seen. There was no evidence of metastases.</a:t>
            </a:r>
            <a:endParaRPr sz="900">
              <a:latin typeface="Nunito"/>
              <a:ea typeface="Nunito"/>
              <a:cs typeface="Nunito"/>
              <a:sym typeface="Nunito"/>
            </a:endParaRPr>
          </a:p>
          <a:p>
            <a:pPr indent="0" lvl="0" marL="0" rtl="0" algn="l">
              <a:spcBef>
                <a:spcPts val="0"/>
              </a:spcBef>
              <a:spcAft>
                <a:spcPts val="0"/>
              </a:spcAft>
              <a:buNone/>
            </a:pPr>
            <a:r>
              <a:t/>
            </a:r>
            <a:endParaRPr sz="900">
              <a:latin typeface="Nunito"/>
              <a:ea typeface="Nunito"/>
              <a:cs typeface="Nunito"/>
              <a:sym typeface="Nunito"/>
            </a:endParaRPr>
          </a:p>
        </p:txBody>
      </p:sp>
      <p:sp>
        <p:nvSpPr>
          <p:cNvPr id="322" name="Google Shape;322;p17"/>
          <p:cNvSpPr txBox="1"/>
          <p:nvPr/>
        </p:nvSpPr>
        <p:spPr>
          <a:xfrm>
            <a:off x="4147538" y="1636398"/>
            <a:ext cx="140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Chest X-ray (PA view) showing segmental collapse of right lower lobes</a:t>
            </a:r>
            <a:endParaRPr sz="900"/>
          </a:p>
        </p:txBody>
      </p:sp>
      <p:sp>
        <p:nvSpPr>
          <p:cNvPr id="323" name="Google Shape;323;p17"/>
          <p:cNvSpPr txBox="1"/>
          <p:nvPr/>
        </p:nvSpPr>
        <p:spPr>
          <a:xfrm>
            <a:off x="4099600" y="2629275"/>
            <a:ext cx="14553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Gradient-echo-based MRI image from a patient with recurrent t-GCT (left knee). There was very low signal intensity corresponding to hemosiderin depositions, particularly in the posterior compartment of the joint and in the popliteal fossa. There was also osseous destruction.</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8"/>
          <p:cNvSpPr txBox="1"/>
          <p:nvPr>
            <p:ph type="title"/>
          </p:nvPr>
        </p:nvSpPr>
        <p:spPr>
          <a:xfrm>
            <a:off x="2098416" y="1131650"/>
            <a:ext cx="2048400" cy="44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Radiology Image</a:t>
            </a:r>
            <a:endParaRPr sz="1800"/>
          </a:p>
        </p:txBody>
      </p:sp>
      <p:pic>
        <p:nvPicPr>
          <p:cNvPr id="329" name="Google Shape;329;p18"/>
          <p:cNvPicPr preferRelativeResize="0"/>
          <p:nvPr/>
        </p:nvPicPr>
        <p:blipFill rotWithShape="1">
          <a:blip r:embed="rId3">
            <a:alphaModFix/>
          </a:blip>
          <a:srcRect b="42122" l="0" r="49448" t="0"/>
          <a:stretch/>
        </p:blipFill>
        <p:spPr>
          <a:xfrm>
            <a:off x="446715" y="1222200"/>
            <a:ext cx="1260486" cy="3689948"/>
          </a:xfrm>
          <a:prstGeom prst="rect">
            <a:avLst/>
          </a:prstGeom>
          <a:noFill/>
          <a:ln>
            <a:noFill/>
          </a:ln>
        </p:spPr>
      </p:pic>
      <p:pic>
        <p:nvPicPr>
          <p:cNvPr id="330" name="Google Shape;330;p18"/>
          <p:cNvPicPr preferRelativeResize="0"/>
          <p:nvPr/>
        </p:nvPicPr>
        <p:blipFill rotWithShape="1">
          <a:blip r:embed="rId3">
            <a:alphaModFix/>
          </a:blip>
          <a:srcRect b="0" l="0" r="48304" t="59172"/>
          <a:stretch/>
        </p:blipFill>
        <p:spPr>
          <a:xfrm>
            <a:off x="3127781" y="1636400"/>
            <a:ext cx="1006200" cy="2031826"/>
          </a:xfrm>
          <a:prstGeom prst="rect">
            <a:avLst/>
          </a:prstGeom>
          <a:noFill/>
          <a:ln>
            <a:noFill/>
          </a:ln>
        </p:spPr>
      </p:pic>
      <p:pic>
        <p:nvPicPr>
          <p:cNvPr id="331" name="Google Shape;331;p18"/>
          <p:cNvPicPr preferRelativeResize="0"/>
          <p:nvPr/>
        </p:nvPicPr>
        <p:blipFill>
          <a:blip r:embed="rId4">
            <a:alphaModFix/>
          </a:blip>
          <a:stretch>
            <a:fillRect/>
          </a:stretch>
        </p:blipFill>
        <p:spPr>
          <a:xfrm>
            <a:off x="5878134" y="1655880"/>
            <a:ext cx="808053" cy="796254"/>
          </a:xfrm>
          <a:prstGeom prst="rect">
            <a:avLst/>
          </a:prstGeom>
          <a:noFill/>
          <a:ln>
            <a:noFill/>
          </a:ln>
        </p:spPr>
      </p:pic>
      <p:pic>
        <p:nvPicPr>
          <p:cNvPr id="332" name="Google Shape;332;p18"/>
          <p:cNvPicPr preferRelativeResize="0"/>
          <p:nvPr/>
        </p:nvPicPr>
        <p:blipFill>
          <a:blip r:embed="rId5">
            <a:alphaModFix/>
          </a:blip>
          <a:stretch>
            <a:fillRect/>
          </a:stretch>
        </p:blipFill>
        <p:spPr>
          <a:xfrm>
            <a:off x="5878122" y="2535830"/>
            <a:ext cx="1120193" cy="796255"/>
          </a:xfrm>
          <a:prstGeom prst="rect">
            <a:avLst/>
          </a:prstGeom>
          <a:noFill/>
          <a:ln>
            <a:noFill/>
          </a:ln>
        </p:spPr>
      </p:pic>
      <p:pic>
        <p:nvPicPr>
          <p:cNvPr id="333" name="Google Shape;333;p18"/>
          <p:cNvPicPr preferRelativeResize="0"/>
          <p:nvPr/>
        </p:nvPicPr>
        <p:blipFill>
          <a:blip r:embed="rId6">
            <a:alphaModFix/>
          </a:blip>
          <a:stretch>
            <a:fillRect/>
          </a:stretch>
        </p:blipFill>
        <p:spPr>
          <a:xfrm>
            <a:off x="5920598" y="3415768"/>
            <a:ext cx="1169297" cy="796254"/>
          </a:xfrm>
          <a:prstGeom prst="rect">
            <a:avLst/>
          </a:prstGeom>
          <a:noFill/>
          <a:ln>
            <a:noFill/>
          </a:ln>
        </p:spPr>
      </p:pic>
      <p:pic>
        <p:nvPicPr>
          <p:cNvPr id="334" name="Google Shape;334;p18"/>
          <p:cNvPicPr preferRelativeResize="0"/>
          <p:nvPr/>
        </p:nvPicPr>
        <p:blipFill>
          <a:blip r:embed="rId7">
            <a:alphaModFix/>
          </a:blip>
          <a:stretch>
            <a:fillRect/>
          </a:stretch>
        </p:blipFill>
        <p:spPr>
          <a:xfrm>
            <a:off x="5964645" y="4338484"/>
            <a:ext cx="635039" cy="796254"/>
          </a:xfrm>
          <a:prstGeom prst="rect">
            <a:avLst/>
          </a:prstGeom>
          <a:noFill/>
          <a:ln>
            <a:noFill/>
          </a:ln>
        </p:spPr>
      </p:pic>
      <p:pic>
        <p:nvPicPr>
          <p:cNvPr id="335" name="Google Shape;335;p18"/>
          <p:cNvPicPr preferRelativeResize="0"/>
          <p:nvPr/>
        </p:nvPicPr>
        <p:blipFill>
          <a:blip r:embed="rId8">
            <a:alphaModFix/>
          </a:blip>
          <a:stretch>
            <a:fillRect/>
          </a:stretch>
        </p:blipFill>
        <p:spPr>
          <a:xfrm>
            <a:off x="7359166" y="1655892"/>
            <a:ext cx="1099983" cy="796254"/>
          </a:xfrm>
          <a:prstGeom prst="rect">
            <a:avLst/>
          </a:prstGeom>
          <a:noFill/>
          <a:ln>
            <a:noFill/>
          </a:ln>
        </p:spPr>
      </p:pic>
      <p:cxnSp>
        <p:nvCxnSpPr>
          <p:cNvPr id="336" name="Google Shape;336;p18"/>
          <p:cNvCxnSpPr/>
          <p:nvPr/>
        </p:nvCxnSpPr>
        <p:spPr>
          <a:xfrm>
            <a:off x="5568397" y="1374602"/>
            <a:ext cx="8700" cy="3768900"/>
          </a:xfrm>
          <a:prstGeom prst="straightConnector1">
            <a:avLst/>
          </a:prstGeom>
          <a:noFill/>
          <a:ln cap="flat" cmpd="sng" w="28575">
            <a:solidFill>
              <a:schemeClr val="dk2"/>
            </a:solidFill>
            <a:prstDash val="solid"/>
            <a:round/>
            <a:headEnd len="med" w="med" type="none"/>
            <a:tailEnd len="med" w="med" type="none"/>
          </a:ln>
        </p:spPr>
      </p:cxnSp>
      <p:sp>
        <p:nvSpPr>
          <p:cNvPr id="337" name="Google Shape;337;p18"/>
          <p:cNvSpPr txBox="1"/>
          <p:nvPr>
            <p:ph type="title"/>
          </p:nvPr>
        </p:nvSpPr>
        <p:spPr>
          <a:xfrm>
            <a:off x="1151400" y="446175"/>
            <a:ext cx="7030500" cy="65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results so far</a:t>
            </a:r>
            <a:endParaRPr/>
          </a:p>
          <a:p>
            <a:pPr indent="0" lvl="0" marL="0" rtl="0" algn="l">
              <a:spcBef>
                <a:spcPts val="0"/>
              </a:spcBef>
              <a:spcAft>
                <a:spcPts val="0"/>
              </a:spcAft>
              <a:buNone/>
            </a:pPr>
            <a:r>
              <a:rPr lang="en" sz="1577"/>
              <a:t>Task 1: Download the dataset and visualize some training image/caption</a:t>
            </a:r>
            <a:endParaRPr sz="1577"/>
          </a:p>
        </p:txBody>
      </p:sp>
      <p:sp>
        <p:nvSpPr>
          <p:cNvPr id="338" name="Google Shape;338;p18"/>
          <p:cNvSpPr txBox="1"/>
          <p:nvPr>
            <p:ph type="title"/>
          </p:nvPr>
        </p:nvSpPr>
        <p:spPr>
          <a:xfrm>
            <a:off x="6017196" y="1131650"/>
            <a:ext cx="2273100" cy="44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Non-radiology Image</a:t>
            </a:r>
            <a:endParaRPr sz="1800"/>
          </a:p>
        </p:txBody>
      </p:sp>
      <p:sp>
        <p:nvSpPr>
          <p:cNvPr id="339" name="Google Shape;339;p18"/>
          <p:cNvSpPr txBox="1"/>
          <p:nvPr/>
        </p:nvSpPr>
        <p:spPr>
          <a:xfrm>
            <a:off x="6942213" y="4835925"/>
            <a:ext cx="227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FF0000"/>
                </a:solidFill>
                <a:latin typeface="Nunito"/>
                <a:ea typeface="Nunito"/>
                <a:cs typeface="Nunito"/>
                <a:sym typeface="Nunito"/>
              </a:rPr>
              <a:t>Note: There is no unique identifier found among non-radiology images and captions</a:t>
            </a:r>
            <a:endParaRPr sz="500">
              <a:solidFill>
                <a:srgbClr val="FF0000"/>
              </a:solidFill>
              <a:latin typeface="Nunito"/>
              <a:ea typeface="Nunito"/>
              <a:cs typeface="Nunito"/>
              <a:sym typeface="Nunito"/>
            </a:endParaRPr>
          </a:p>
        </p:txBody>
      </p:sp>
      <p:sp>
        <p:nvSpPr>
          <p:cNvPr id="340" name="Google Shape;340;p18"/>
          <p:cNvSpPr txBox="1"/>
          <p:nvPr/>
        </p:nvSpPr>
        <p:spPr>
          <a:xfrm>
            <a:off x="7159575" y="2766450"/>
            <a:ext cx="18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We can see some radiology images in the Non-radiology image folder</a:t>
            </a:r>
            <a:endParaRPr sz="700">
              <a:latin typeface="Nunito"/>
              <a:ea typeface="Nunito"/>
              <a:cs typeface="Nunito"/>
              <a:sym typeface="Nunito"/>
            </a:endParaRPr>
          </a:p>
        </p:txBody>
      </p:sp>
      <p:cxnSp>
        <p:nvCxnSpPr>
          <p:cNvPr id="341" name="Google Shape;341;p18"/>
          <p:cNvCxnSpPr>
            <a:stCxn id="340" idx="0"/>
          </p:cNvCxnSpPr>
          <p:nvPr/>
        </p:nvCxnSpPr>
        <p:spPr>
          <a:xfrm rot="10800000">
            <a:off x="8081925" y="2511150"/>
            <a:ext cx="0" cy="255300"/>
          </a:xfrm>
          <a:prstGeom prst="straightConnector1">
            <a:avLst/>
          </a:prstGeom>
          <a:noFill/>
          <a:ln cap="flat" cmpd="sng" w="9525">
            <a:solidFill>
              <a:schemeClr val="dk2"/>
            </a:solidFill>
            <a:prstDash val="solid"/>
            <a:round/>
            <a:headEnd len="med" w="med" type="none"/>
            <a:tailEnd len="med" w="med" type="triangle"/>
          </a:ln>
        </p:spPr>
      </p:cxnSp>
      <p:sp>
        <p:nvSpPr>
          <p:cNvPr id="342" name="Google Shape;342;p18"/>
          <p:cNvSpPr txBox="1"/>
          <p:nvPr/>
        </p:nvSpPr>
        <p:spPr>
          <a:xfrm>
            <a:off x="404500" y="2229075"/>
            <a:ext cx="2750700" cy="4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Nunito"/>
                <a:ea typeface="Nunito"/>
                <a:cs typeface="Nunito"/>
                <a:sym typeface="Nunito"/>
              </a:rPr>
              <a:t>Axial T1 weighted MRI Revealed at the epidural space.</a:t>
            </a:r>
            <a:endParaRPr sz="900">
              <a:latin typeface="Nunito"/>
              <a:ea typeface="Nunito"/>
              <a:cs typeface="Nunito"/>
              <a:sym typeface="Nunito"/>
            </a:endParaRPr>
          </a:p>
          <a:p>
            <a:pPr indent="0" lvl="0" marL="0" rtl="0" algn="l">
              <a:spcBef>
                <a:spcPts val="0"/>
              </a:spcBef>
              <a:spcAft>
                <a:spcPts val="0"/>
              </a:spcAft>
              <a:buNone/>
            </a:pPr>
            <a:r>
              <a:t/>
            </a:r>
            <a:endParaRPr sz="900">
              <a:latin typeface="Nunito"/>
              <a:ea typeface="Nunito"/>
              <a:cs typeface="Nunito"/>
              <a:sym typeface="Nunito"/>
            </a:endParaRPr>
          </a:p>
        </p:txBody>
      </p:sp>
      <p:sp>
        <p:nvSpPr>
          <p:cNvPr id="343" name="Google Shape;343;p18"/>
          <p:cNvSpPr txBox="1"/>
          <p:nvPr/>
        </p:nvSpPr>
        <p:spPr>
          <a:xfrm>
            <a:off x="4147538" y="1636398"/>
            <a:ext cx="140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Chest X-ray (PA view) showing segmental collapse of right lower lobes</a:t>
            </a:r>
            <a:endParaRPr sz="900"/>
          </a:p>
        </p:txBody>
      </p:sp>
      <p:sp>
        <p:nvSpPr>
          <p:cNvPr id="344" name="Google Shape;344;p18"/>
          <p:cNvSpPr txBox="1"/>
          <p:nvPr/>
        </p:nvSpPr>
        <p:spPr>
          <a:xfrm>
            <a:off x="4099600" y="2629275"/>
            <a:ext cx="14553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Gradient-echo-based MRI image from a patient with recurrent t-GCT (left knee). There was very low signal intensity corresponding to hemosiderin depositions, particularly in the posterior compartment of the joint and in the popliteal fossa. There was also osseous destruction.</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9"/>
          <p:cNvSpPr txBox="1"/>
          <p:nvPr>
            <p:ph idx="1" type="body"/>
          </p:nvPr>
        </p:nvSpPr>
        <p:spPr>
          <a:xfrm>
            <a:off x="3373988" y="2273175"/>
            <a:ext cx="2142000" cy="483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852"/>
              <a:buNone/>
            </a:pPr>
            <a:r>
              <a:rPr lang="en" sz="907"/>
              <a:t>Axial T1 weighted MRI Revealed at the epidural space.</a:t>
            </a:r>
            <a:endParaRPr sz="907"/>
          </a:p>
        </p:txBody>
      </p:sp>
      <p:pic>
        <p:nvPicPr>
          <p:cNvPr id="350" name="Google Shape;350;p19"/>
          <p:cNvPicPr preferRelativeResize="0"/>
          <p:nvPr/>
        </p:nvPicPr>
        <p:blipFill>
          <a:blip r:embed="rId3">
            <a:alphaModFix/>
          </a:blip>
          <a:stretch>
            <a:fillRect/>
          </a:stretch>
        </p:blipFill>
        <p:spPr>
          <a:xfrm>
            <a:off x="1555900" y="623120"/>
            <a:ext cx="1694875" cy="1647150"/>
          </a:xfrm>
          <a:prstGeom prst="rect">
            <a:avLst/>
          </a:prstGeom>
          <a:noFill/>
          <a:ln>
            <a:noFill/>
          </a:ln>
        </p:spPr>
      </p:pic>
      <p:sp>
        <p:nvSpPr>
          <p:cNvPr id="351" name="Google Shape;351;p19"/>
          <p:cNvSpPr txBox="1"/>
          <p:nvPr/>
        </p:nvSpPr>
        <p:spPr>
          <a:xfrm>
            <a:off x="1384000" y="2240125"/>
            <a:ext cx="176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Magnetic resonance T2 weighted image showing foraminal extensions of the cysts</a:t>
            </a:r>
            <a:endParaRPr sz="900">
              <a:latin typeface="Nunito"/>
              <a:ea typeface="Nunito"/>
              <a:cs typeface="Nunito"/>
              <a:sym typeface="Nunito"/>
            </a:endParaRPr>
          </a:p>
        </p:txBody>
      </p:sp>
      <p:pic>
        <p:nvPicPr>
          <p:cNvPr id="352" name="Google Shape;352;p19"/>
          <p:cNvPicPr preferRelativeResize="0"/>
          <p:nvPr/>
        </p:nvPicPr>
        <p:blipFill>
          <a:blip r:embed="rId4">
            <a:alphaModFix/>
          </a:blip>
          <a:stretch>
            <a:fillRect/>
          </a:stretch>
        </p:blipFill>
        <p:spPr>
          <a:xfrm>
            <a:off x="3426025" y="680013"/>
            <a:ext cx="2037950" cy="1506725"/>
          </a:xfrm>
          <a:prstGeom prst="rect">
            <a:avLst/>
          </a:prstGeom>
          <a:noFill/>
          <a:ln>
            <a:noFill/>
          </a:ln>
        </p:spPr>
      </p:pic>
      <p:pic>
        <p:nvPicPr>
          <p:cNvPr id="353" name="Google Shape;353;p19"/>
          <p:cNvPicPr preferRelativeResize="0"/>
          <p:nvPr/>
        </p:nvPicPr>
        <p:blipFill>
          <a:blip r:embed="rId5">
            <a:alphaModFix/>
          </a:blip>
          <a:stretch>
            <a:fillRect/>
          </a:stretch>
        </p:blipFill>
        <p:spPr>
          <a:xfrm>
            <a:off x="5542450" y="468350"/>
            <a:ext cx="1765175" cy="1715950"/>
          </a:xfrm>
          <a:prstGeom prst="rect">
            <a:avLst/>
          </a:prstGeom>
          <a:noFill/>
          <a:ln>
            <a:noFill/>
          </a:ln>
        </p:spPr>
      </p:pic>
      <p:sp>
        <p:nvSpPr>
          <p:cNvPr id="354" name="Google Shape;354;p19"/>
          <p:cNvSpPr txBox="1"/>
          <p:nvPr/>
        </p:nvSpPr>
        <p:spPr>
          <a:xfrm>
            <a:off x="5542450" y="2188975"/>
            <a:ext cx="2142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Chest X-ray (PA view) showing segmental collapse of right lower lobes</a:t>
            </a:r>
            <a:endParaRPr sz="900">
              <a:latin typeface="Nunito"/>
              <a:ea typeface="Nunito"/>
              <a:cs typeface="Nunito"/>
              <a:sym typeface="Nunito"/>
            </a:endParaRPr>
          </a:p>
        </p:txBody>
      </p:sp>
      <p:pic>
        <p:nvPicPr>
          <p:cNvPr id="355" name="Google Shape;355;p19"/>
          <p:cNvPicPr preferRelativeResize="0"/>
          <p:nvPr/>
        </p:nvPicPr>
        <p:blipFill rotWithShape="1">
          <a:blip r:embed="rId6">
            <a:alphaModFix/>
          </a:blip>
          <a:srcRect b="-46541" l="0" r="-158665" t="0"/>
          <a:stretch/>
        </p:blipFill>
        <p:spPr>
          <a:xfrm>
            <a:off x="3505348" y="2710575"/>
            <a:ext cx="3682675" cy="2056050"/>
          </a:xfrm>
          <a:prstGeom prst="rect">
            <a:avLst/>
          </a:prstGeom>
          <a:noFill/>
          <a:ln>
            <a:noFill/>
          </a:ln>
        </p:spPr>
      </p:pic>
      <p:pic>
        <p:nvPicPr>
          <p:cNvPr id="356" name="Google Shape;356;p19"/>
          <p:cNvPicPr preferRelativeResize="0"/>
          <p:nvPr/>
        </p:nvPicPr>
        <p:blipFill>
          <a:blip r:embed="rId7">
            <a:alphaModFix/>
          </a:blip>
          <a:stretch>
            <a:fillRect/>
          </a:stretch>
        </p:blipFill>
        <p:spPr>
          <a:xfrm>
            <a:off x="5542427" y="2756172"/>
            <a:ext cx="1765200" cy="12547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0"/>
          <p:cNvSpPr txBox="1"/>
          <p:nvPr/>
        </p:nvSpPr>
        <p:spPr>
          <a:xfrm>
            <a:off x="-3115450" y="124350"/>
            <a:ext cx="30000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tee midesophageal av shortaxis view showing unicuspid aortic valve single posterior commissure arrowhead raphe yellow arrow eccentric orifice systole red arrow la left atrium ra right atrium</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transthoracic echocardiogram parasternal long axis view showing right atrial appendage right ventricle rv right ventricle rv right ventricle rv right</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BLEU score:  0.21379929763652455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METEOR score:  0.09716941275876638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NIST score:  0.48788907337992354</a:t>
            </a:r>
            <a:endParaRPr/>
          </a:p>
        </p:txBody>
      </p:sp>
      <p:pic>
        <p:nvPicPr>
          <p:cNvPr id="362" name="Google Shape;362;p20"/>
          <p:cNvPicPr preferRelativeResize="0"/>
          <p:nvPr/>
        </p:nvPicPr>
        <p:blipFill>
          <a:blip r:embed="rId3">
            <a:alphaModFix/>
          </a:blip>
          <a:stretch>
            <a:fillRect/>
          </a:stretch>
        </p:blipFill>
        <p:spPr>
          <a:xfrm>
            <a:off x="4207100" y="-383400"/>
            <a:ext cx="4061099" cy="244500"/>
          </a:xfrm>
          <a:prstGeom prst="rect">
            <a:avLst/>
          </a:prstGeom>
          <a:noFill/>
          <a:ln>
            <a:noFill/>
          </a:ln>
        </p:spPr>
      </p:pic>
      <p:pic>
        <p:nvPicPr>
          <p:cNvPr id="363" name="Google Shape;363;p20"/>
          <p:cNvPicPr preferRelativeResize="0"/>
          <p:nvPr/>
        </p:nvPicPr>
        <p:blipFill>
          <a:blip r:embed="rId4">
            <a:alphaModFix/>
          </a:blip>
          <a:stretch>
            <a:fillRect/>
          </a:stretch>
        </p:blipFill>
        <p:spPr>
          <a:xfrm>
            <a:off x="1799450" y="881725"/>
            <a:ext cx="2200674" cy="2229350"/>
          </a:xfrm>
          <a:prstGeom prst="rect">
            <a:avLst/>
          </a:prstGeom>
          <a:noFill/>
          <a:ln>
            <a:noFill/>
          </a:ln>
        </p:spPr>
      </p:pic>
      <p:pic>
        <p:nvPicPr>
          <p:cNvPr id="364" name="Google Shape;364;p20"/>
          <p:cNvPicPr preferRelativeResize="0"/>
          <p:nvPr/>
        </p:nvPicPr>
        <p:blipFill>
          <a:blip r:embed="rId5">
            <a:alphaModFix/>
          </a:blip>
          <a:stretch>
            <a:fillRect/>
          </a:stretch>
        </p:blipFill>
        <p:spPr>
          <a:xfrm>
            <a:off x="657150" y="232350"/>
            <a:ext cx="8839199" cy="262898"/>
          </a:xfrm>
          <a:prstGeom prst="rect">
            <a:avLst/>
          </a:prstGeom>
          <a:noFill/>
          <a:ln>
            <a:noFill/>
          </a:ln>
        </p:spPr>
      </p:pic>
      <p:sp>
        <p:nvSpPr>
          <p:cNvPr id="365" name="Google Shape;365;p20"/>
          <p:cNvSpPr txBox="1"/>
          <p:nvPr/>
        </p:nvSpPr>
        <p:spPr>
          <a:xfrm>
            <a:off x="1534575" y="3180400"/>
            <a:ext cx="3181500" cy="14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latin typeface="Nunito"/>
                <a:ea typeface="Nunito"/>
                <a:cs typeface="Nunito"/>
                <a:sym typeface="Nunito"/>
              </a:rPr>
              <a:t>Test Image 3:</a:t>
            </a:r>
            <a:endParaRPr b="1" sz="900">
              <a:solidFill>
                <a:schemeClr val="dk2"/>
              </a:solidFill>
              <a:latin typeface="Nunito"/>
              <a:ea typeface="Nunito"/>
              <a:cs typeface="Nunito"/>
              <a:sym typeface="Nunito"/>
            </a:endParaRPr>
          </a:p>
          <a:p>
            <a:pPr indent="0" lvl="0" marL="0" rtl="0" algn="l">
              <a:spcBef>
                <a:spcPts val="0"/>
              </a:spcBef>
              <a:spcAft>
                <a:spcPts val="0"/>
              </a:spcAft>
              <a:buNone/>
            </a:pPr>
            <a:r>
              <a:t/>
            </a:r>
            <a:endParaRPr sz="900">
              <a:solidFill>
                <a:schemeClr val="dk2"/>
              </a:solidFill>
              <a:latin typeface="Nunito"/>
              <a:ea typeface="Nunito"/>
              <a:cs typeface="Nunito"/>
              <a:sym typeface="Nunito"/>
            </a:endParaRPr>
          </a:p>
          <a:p>
            <a:pPr indent="0" lvl="0" marL="0" rtl="0" algn="l">
              <a:spcBef>
                <a:spcPts val="0"/>
              </a:spcBef>
              <a:spcAft>
                <a:spcPts val="0"/>
              </a:spcAft>
              <a:buNone/>
            </a:pPr>
            <a:r>
              <a:rPr lang="en" sz="900">
                <a:solidFill>
                  <a:schemeClr val="dk2"/>
                </a:solidFill>
                <a:latin typeface="Nunito"/>
                <a:ea typeface="Nunito"/>
                <a:cs typeface="Nunito"/>
                <a:sym typeface="Nunito"/>
              </a:rPr>
              <a:t>Original: constrastenhanced computed tomography shows space occupying lesion involving oropharynx nasopharynx parapharyngeal space extension cheek mandible</a:t>
            </a:r>
            <a:endParaRPr sz="900">
              <a:solidFill>
                <a:schemeClr val="dk2"/>
              </a:solidFill>
              <a:latin typeface="Nunito"/>
              <a:ea typeface="Nunito"/>
              <a:cs typeface="Nunito"/>
              <a:sym typeface="Nunito"/>
            </a:endParaRPr>
          </a:p>
          <a:p>
            <a:pPr indent="0" lvl="0" marL="0" rtl="0" algn="l">
              <a:spcBef>
                <a:spcPts val="0"/>
              </a:spcBef>
              <a:spcAft>
                <a:spcPts val="0"/>
              </a:spcAft>
              <a:buNone/>
            </a:pPr>
            <a:r>
              <a:t/>
            </a:r>
            <a:endParaRPr sz="900">
              <a:solidFill>
                <a:schemeClr val="dk2"/>
              </a:solidFill>
              <a:latin typeface="Nunito"/>
              <a:ea typeface="Nunito"/>
              <a:cs typeface="Nunito"/>
              <a:sym typeface="Nunito"/>
            </a:endParaRPr>
          </a:p>
          <a:p>
            <a:pPr indent="0" lvl="0" marL="0" rtl="0" algn="l">
              <a:spcBef>
                <a:spcPts val="0"/>
              </a:spcBef>
              <a:spcAft>
                <a:spcPts val="0"/>
              </a:spcAft>
              <a:buNone/>
            </a:pPr>
            <a:r>
              <a:rPr lang="en" sz="900">
                <a:solidFill>
                  <a:schemeClr val="dk2"/>
                </a:solidFill>
                <a:latin typeface="Nunito"/>
                <a:ea typeface="Nunito"/>
                <a:cs typeface="Nunito"/>
                <a:sym typeface="Nunito"/>
              </a:rPr>
              <a:t>Generated: computed tomography scan showing large hypodense iliopsoas fluid collections white arrows</a:t>
            </a:r>
            <a:endParaRPr sz="900">
              <a:solidFill>
                <a:schemeClr val="dk2"/>
              </a:solidFill>
              <a:latin typeface="Nunito"/>
              <a:ea typeface="Nunito"/>
              <a:cs typeface="Nunito"/>
              <a:sym typeface="Nunito"/>
            </a:endParaRPr>
          </a:p>
        </p:txBody>
      </p:sp>
      <p:pic>
        <p:nvPicPr>
          <p:cNvPr id="366" name="Google Shape;366;p20"/>
          <p:cNvPicPr preferRelativeResize="0"/>
          <p:nvPr/>
        </p:nvPicPr>
        <p:blipFill>
          <a:blip r:embed="rId6">
            <a:alphaModFix/>
          </a:blip>
          <a:stretch>
            <a:fillRect/>
          </a:stretch>
        </p:blipFill>
        <p:spPr>
          <a:xfrm>
            <a:off x="5613550" y="866500"/>
            <a:ext cx="2200675" cy="2229635"/>
          </a:xfrm>
          <a:prstGeom prst="rect">
            <a:avLst/>
          </a:prstGeom>
          <a:noFill/>
          <a:ln>
            <a:noFill/>
          </a:ln>
        </p:spPr>
      </p:pic>
      <p:pic>
        <p:nvPicPr>
          <p:cNvPr id="367" name="Google Shape;367;p20"/>
          <p:cNvPicPr preferRelativeResize="0"/>
          <p:nvPr/>
        </p:nvPicPr>
        <p:blipFill>
          <a:blip r:embed="rId7">
            <a:alphaModFix/>
          </a:blip>
          <a:stretch>
            <a:fillRect/>
          </a:stretch>
        </p:blipFill>
        <p:spPr>
          <a:xfrm>
            <a:off x="2427850" y="4847325"/>
            <a:ext cx="8839200" cy="380358"/>
          </a:xfrm>
          <a:prstGeom prst="rect">
            <a:avLst/>
          </a:prstGeom>
          <a:noFill/>
          <a:ln>
            <a:noFill/>
          </a:ln>
        </p:spPr>
      </p:pic>
      <p:sp>
        <p:nvSpPr>
          <p:cNvPr id="368" name="Google Shape;368;p20"/>
          <p:cNvSpPr txBox="1"/>
          <p:nvPr/>
        </p:nvSpPr>
        <p:spPr>
          <a:xfrm>
            <a:off x="5245650" y="3220100"/>
            <a:ext cx="3346800" cy="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2"/>
                </a:solidFill>
                <a:latin typeface="Nunito"/>
                <a:ea typeface="Nunito"/>
                <a:cs typeface="Nunito"/>
                <a:sym typeface="Nunito"/>
              </a:rPr>
              <a:t>Test Image 4: </a:t>
            </a:r>
            <a:endParaRPr b="1" sz="900">
              <a:solidFill>
                <a:schemeClr val="dk2"/>
              </a:solidFill>
              <a:latin typeface="Nunito"/>
              <a:ea typeface="Nunito"/>
              <a:cs typeface="Nunito"/>
              <a:sym typeface="Nunito"/>
            </a:endParaRPr>
          </a:p>
          <a:p>
            <a:pPr indent="0" lvl="0" marL="0" rtl="0" algn="l">
              <a:spcBef>
                <a:spcPts val="0"/>
              </a:spcBef>
              <a:spcAft>
                <a:spcPts val="0"/>
              </a:spcAft>
              <a:buNone/>
            </a:pPr>
            <a:r>
              <a:t/>
            </a:r>
            <a:endParaRPr sz="900">
              <a:solidFill>
                <a:schemeClr val="dk2"/>
              </a:solidFill>
              <a:latin typeface="Nunito"/>
              <a:ea typeface="Nunito"/>
              <a:cs typeface="Nunito"/>
              <a:sym typeface="Nunito"/>
            </a:endParaRPr>
          </a:p>
          <a:p>
            <a:pPr indent="0" lvl="0" marL="0" rtl="0" algn="l">
              <a:spcBef>
                <a:spcPts val="0"/>
              </a:spcBef>
              <a:spcAft>
                <a:spcPts val="0"/>
              </a:spcAft>
              <a:buNone/>
            </a:pPr>
            <a:r>
              <a:rPr lang="en" sz="900">
                <a:solidFill>
                  <a:schemeClr val="dk2"/>
                </a:solidFill>
                <a:latin typeface="Nunito"/>
                <a:ea typeface="Nunito"/>
                <a:cs typeface="Nunito"/>
                <a:sym typeface="Nunito"/>
              </a:rPr>
              <a:t>Original: ct scan abdomen shows cm cystic lesion arrow bodytail pancreas changes acute chronic pancreatitis </a:t>
            </a:r>
            <a:endParaRPr sz="900">
              <a:solidFill>
                <a:schemeClr val="dk2"/>
              </a:solidFill>
              <a:latin typeface="Nunito"/>
              <a:ea typeface="Nunito"/>
              <a:cs typeface="Nunito"/>
              <a:sym typeface="Nunito"/>
            </a:endParaRPr>
          </a:p>
          <a:p>
            <a:pPr indent="0" lvl="0" marL="0" rtl="0" algn="l">
              <a:spcBef>
                <a:spcPts val="0"/>
              </a:spcBef>
              <a:spcAft>
                <a:spcPts val="0"/>
              </a:spcAft>
              <a:buNone/>
            </a:pPr>
            <a:r>
              <a:t/>
            </a:r>
            <a:endParaRPr sz="900">
              <a:solidFill>
                <a:schemeClr val="dk2"/>
              </a:solidFill>
              <a:latin typeface="Nunito"/>
              <a:ea typeface="Nunito"/>
              <a:cs typeface="Nunito"/>
              <a:sym typeface="Nunito"/>
            </a:endParaRPr>
          </a:p>
          <a:p>
            <a:pPr indent="0" lvl="0" marL="0" rtl="0" algn="l">
              <a:spcBef>
                <a:spcPts val="0"/>
              </a:spcBef>
              <a:spcAft>
                <a:spcPts val="0"/>
              </a:spcAft>
              <a:buNone/>
            </a:pPr>
            <a:r>
              <a:rPr lang="en" sz="900">
                <a:solidFill>
                  <a:schemeClr val="dk2"/>
                </a:solidFill>
                <a:latin typeface="Nunito"/>
                <a:ea typeface="Nunito"/>
                <a:cs typeface="Nunito"/>
                <a:sym typeface="Nunito"/>
              </a:rPr>
              <a:t>Generated: ct scan showing herniation omentum umbilical port side</a:t>
            </a:r>
            <a:endParaRPr sz="900">
              <a:solidFill>
                <a:schemeClr val="dk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1"/>
          <p:cNvSpPr txBox="1"/>
          <p:nvPr>
            <p:ph idx="1" type="body"/>
          </p:nvPr>
        </p:nvSpPr>
        <p:spPr>
          <a:xfrm>
            <a:off x="529875" y="3049325"/>
            <a:ext cx="3207300" cy="1283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200"/>
              <a:t>Test Image 7:</a:t>
            </a:r>
            <a:endParaRPr b="1" sz="1200"/>
          </a:p>
          <a:p>
            <a:pPr indent="0" lvl="0" marL="0" rtl="0" algn="l">
              <a:spcBef>
                <a:spcPts val="1200"/>
              </a:spcBef>
              <a:spcAft>
                <a:spcPts val="0"/>
              </a:spcAft>
              <a:buNone/>
            </a:pPr>
            <a:r>
              <a:rPr lang="en" sz="1200"/>
              <a:t>Original: mri axial view abdomen showing left hepatic lobe mass white arrow</a:t>
            </a:r>
            <a:endParaRPr sz="1200"/>
          </a:p>
          <a:p>
            <a:pPr indent="0" lvl="0" marL="0" rtl="0" algn="l">
              <a:spcBef>
                <a:spcPts val="1200"/>
              </a:spcBef>
              <a:spcAft>
                <a:spcPts val="1200"/>
              </a:spcAft>
              <a:buNone/>
            </a:pPr>
            <a:r>
              <a:rPr lang="en" sz="1200"/>
              <a:t>Generated: ct scan showing herniation omentum umbilical port site</a:t>
            </a:r>
            <a:endParaRPr sz="1200"/>
          </a:p>
        </p:txBody>
      </p:sp>
      <p:pic>
        <p:nvPicPr>
          <p:cNvPr id="374" name="Google Shape;374;p21"/>
          <p:cNvPicPr preferRelativeResize="0"/>
          <p:nvPr/>
        </p:nvPicPr>
        <p:blipFill>
          <a:blip r:embed="rId3">
            <a:alphaModFix/>
          </a:blip>
          <a:stretch>
            <a:fillRect/>
          </a:stretch>
        </p:blipFill>
        <p:spPr>
          <a:xfrm>
            <a:off x="661725" y="730600"/>
            <a:ext cx="2175925" cy="2185250"/>
          </a:xfrm>
          <a:prstGeom prst="rect">
            <a:avLst/>
          </a:prstGeom>
          <a:noFill/>
          <a:ln>
            <a:noFill/>
          </a:ln>
        </p:spPr>
      </p:pic>
      <p:pic>
        <p:nvPicPr>
          <p:cNvPr id="375" name="Google Shape;375;p21"/>
          <p:cNvPicPr preferRelativeResize="0"/>
          <p:nvPr/>
        </p:nvPicPr>
        <p:blipFill>
          <a:blip r:embed="rId4">
            <a:alphaModFix/>
          </a:blip>
          <a:stretch>
            <a:fillRect/>
          </a:stretch>
        </p:blipFill>
        <p:spPr>
          <a:xfrm>
            <a:off x="4723050" y="608550"/>
            <a:ext cx="2248200" cy="2277950"/>
          </a:xfrm>
          <a:prstGeom prst="rect">
            <a:avLst/>
          </a:prstGeom>
          <a:noFill/>
          <a:ln>
            <a:noFill/>
          </a:ln>
        </p:spPr>
      </p:pic>
      <p:sp>
        <p:nvSpPr>
          <p:cNvPr id="376" name="Google Shape;376;p21"/>
          <p:cNvSpPr txBox="1"/>
          <p:nvPr>
            <p:ph idx="1" type="body"/>
          </p:nvPr>
        </p:nvSpPr>
        <p:spPr>
          <a:xfrm>
            <a:off x="4519000" y="3049325"/>
            <a:ext cx="3207300" cy="1283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200"/>
              <a:t>Test Image 8:</a:t>
            </a:r>
            <a:endParaRPr b="1" sz="1200"/>
          </a:p>
          <a:p>
            <a:pPr indent="0" lvl="0" marL="0" rtl="0" algn="l">
              <a:spcBef>
                <a:spcPts val="1200"/>
              </a:spcBef>
              <a:spcAft>
                <a:spcPts val="0"/>
              </a:spcAft>
              <a:buNone/>
            </a:pPr>
            <a:r>
              <a:rPr lang="en" sz="1200"/>
              <a:t>Original: chest radiograph showing moderate right pleural effusion</a:t>
            </a:r>
            <a:endParaRPr sz="1200"/>
          </a:p>
          <a:p>
            <a:pPr indent="0" lvl="0" marL="0" rtl="0" algn="l">
              <a:spcBef>
                <a:spcPts val="1200"/>
              </a:spcBef>
              <a:spcAft>
                <a:spcPts val="1200"/>
              </a:spcAft>
              <a:buNone/>
            </a:pPr>
            <a:r>
              <a:rPr lang="en" sz="1200"/>
              <a:t>Generated: chest xray showing bilateral left pleural effusion</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